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1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70" r:id="rId11"/>
    <p:sldId id="264" r:id="rId12"/>
    <p:sldId id="272" r:id="rId13"/>
    <p:sldId id="273" r:id="rId14"/>
    <p:sldId id="265" r:id="rId15"/>
    <p:sldId id="266" r:id="rId16"/>
    <p:sldId id="267" r:id="rId17"/>
    <p:sldId id="268" r:id="rId18"/>
    <p:sldId id="269" r:id="rId19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E0000"/>
    <a:srgbClr val="B40000"/>
    <a:srgbClr val="33CC33"/>
    <a:srgbClr val="003300"/>
    <a:srgbClr val="FFFFCC"/>
    <a:srgbClr val="9E2600"/>
    <a:srgbClr val="922300"/>
    <a:srgbClr val="AC2900"/>
    <a:srgbClr val="4B6836"/>
    <a:srgbClr val="0066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61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B198A-BBB7-4DFE-B2FB-8042B8ABE8F1}" type="datetimeFigureOut">
              <a:rPr lang="it-IT" smtClean="0"/>
              <a:pPr/>
              <a:t>04/05/2015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C4206-FEB3-4492-8762-E7E033AC5F3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B198A-BBB7-4DFE-B2FB-8042B8ABE8F1}" type="datetimeFigureOut">
              <a:rPr lang="it-IT" smtClean="0"/>
              <a:pPr/>
              <a:t>04/05/2015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C4206-FEB3-4492-8762-E7E033AC5F3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B198A-BBB7-4DFE-B2FB-8042B8ABE8F1}" type="datetimeFigureOut">
              <a:rPr lang="it-IT" smtClean="0"/>
              <a:pPr/>
              <a:t>04/05/2015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C4206-FEB3-4492-8762-E7E033AC5F3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B198A-BBB7-4DFE-B2FB-8042B8ABE8F1}" type="datetimeFigureOut">
              <a:rPr lang="it-IT" smtClean="0"/>
              <a:pPr/>
              <a:t>04/05/2015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C4206-FEB3-4492-8762-E7E033AC5F3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B198A-BBB7-4DFE-B2FB-8042B8ABE8F1}" type="datetimeFigureOut">
              <a:rPr lang="it-IT" smtClean="0"/>
              <a:pPr/>
              <a:t>04/05/2015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C4206-FEB3-4492-8762-E7E033AC5F3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B198A-BBB7-4DFE-B2FB-8042B8ABE8F1}" type="datetimeFigureOut">
              <a:rPr lang="it-IT" smtClean="0"/>
              <a:pPr/>
              <a:t>04/05/2015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C4206-FEB3-4492-8762-E7E033AC5F3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B198A-BBB7-4DFE-B2FB-8042B8ABE8F1}" type="datetimeFigureOut">
              <a:rPr lang="it-IT" smtClean="0"/>
              <a:pPr/>
              <a:t>04/05/2015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C4206-FEB3-4492-8762-E7E033AC5F3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B198A-BBB7-4DFE-B2FB-8042B8ABE8F1}" type="datetimeFigureOut">
              <a:rPr lang="it-IT" smtClean="0"/>
              <a:pPr/>
              <a:t>04/05/2015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C4206-FEB3-4492-8762-E7E033AC5F3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B198A-BBB7-4DFE-B2FB-8042B8ABE8F1}" type="datetimeFigureOut">
              <a:rPr lang="it-IT" smtClean="0"/>
              <a:pPr/>
              <a:t>04/05/2015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C4206-FEB3-4492-8762-E7E033AC5F3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B198A-BBB7-4DFE-B2FB-8042B8ABE8F1}" type="datetimeFigureOut">
              <a:rPr lang="it-IT" smtClean="0"/>
              <a:pPr/>
              <a:t>04/05/2015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C4206-FEB3-4492-8762-E7E033AC5F3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B198A-BBB7-4DFE-B2FB-8042B8ABE8F1}" type="datetimeFigureOut">
              <a:rPr lang="it-IT" smtClean="0"/>
              <a:pPr/>
              <a:t>04/05/2015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C4206-FEB3-4492-8762-E7E033AC5F3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4B198A-BBB7-4DFE-B2FB-8042B8ABE8F1}" type="datetimeFigureOut">
              <a:rPr lang="it-IT" smtClean="0"/>
              <a:pPr/>
              <a:t>04/05/2015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1C4206-FEB3-4492-8762-E7E033AC5F36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pull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tiff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C:\Users\user\Pictures\SFONDI E ANONIMI\sfondo7.jpg"/>
          <p:cNvPicPr>
            <a:picLocks noChangeAspect="1" noChangeArrowheads="1"/>
          </p:cNvPicPr>
          <p:nvPr/>
        </p:nvPicPr>
        <p:blipFill>
          <a:blip r:embed="rId2" cstate="print">
            <a:lum bright="20000"/>
          </a:blip>
          <a:srcRect l="6503" r="6590"/>
          <a:stretch>
            <a:fillRect/>
          </a:stretch>
        </p:blipFill>
        <p:spPr bwMode="auto">
          <a:xfrm>
            <a:off x="0" y="0"/>
            <a:ext cx="9173678" cy="6885384"/>
          </a:xfrm>
          <a:prstGeom prst="rect">
            <a:avLst/>
          </a:prstGeom>
          <a:noFill/>
        </p:spPr>
      </p:pic>
      <p:pic>
        <p:nvPicPr>
          <p:cNvPr id="1027" name="Picture 3" descr="C:\Users\user\Pictures\Immagine%20San%20Giuseppe_terzo%20Simposio%20nazionale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60648"/>
            <a:ext cx="3954562" cy="374441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Rettangolo 1"/>
          <p:cNvSpPr/>
          <p:nvPr/>
        </p:nvSpPr>
        <p:spPr>
          <a:xfrm>
            <a:off x="4283968" y="404664"/>
            <a:ext cx="4065921" cy="2062103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it-IT" sz="3200" b="1" spc="50" dirty="0" smtClean="0">
                <a:ln w="11430"/>
                <a:solidFill>
                  <a:srgbClr val="B40000"/>
                </a:solidFill>
              </a:rPr>
              <a:t>Terzo Simposio </a:t>
            </a:r>
          </a:p>
          <a:p>
            <a:pPr algn="ctr"/>
            <a:r>
              <a:rPr lang="it-IT" sz="3200" b="1" spc="50" dirty="0" smtClean="0">
                <a:ln w="11430"/>
                <a:solidFill>
                  <a:srgbClr val="B40000"/>
                </a:solidFill>
              </a:rPr>
              <a:t>Nazionale </a:t>
            </a:r>
          </a:p>
          <a:p>
            <a:pPr algn="ctr"/>
            <a:r>
              <a:rPr lang="it-IT" sz="3200" b="1" spc="50" dirty="0" smtClean="0">
                <a:ln w="11430"/>
                <a:solidFill>
                  <a:srgbClr val="B40000"/>
                </a:solidFill>
              </a:rPr>
              <a:t>su san Giuseppe</a:t>
            </a:r>
          </a:p>
          <a:p>
            <a:pPr algn="ctr"/>
            <a:r>
              <a:rPr lang="it-IT" sz="3200" b="1" spc="50" dirty="0" smtClean="0">
                <a:ln w="11430"/>
                <a:solidFill>
                  <a:srgbClr val="B40000"/>
                </a:solidFill>
              </a:rPr>
              <a:t>Torino, 2 maggio 2015</a:t>
            </a:r>
            <a:endParaRPr lang="it-IT" sz="3200" b="1" spc="50" dirty="0">
              <a:ln w="11430"/>
              <a:solidFill>
                <a:srgbClr val="B40000"/>
              </a:solidFill>
            </a:endParaRPr>
          </a:p>
        </p:txBody>
      </p:sp>
      <p:sp>
        <p:nvSpPr>
          <p:cNvPr id="8" name="Rettangolo 7"/>
          <p:cNvSpPr/>
          <p:nvPr/>
        </p:nvSpPr>
        <p:spPr>
          <a:xfrm rot="20729449">
            <a:off x="1548431" y="3177601"/>
            <a:ext cx="6799749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San Giuseppe modello </a:t>
            </a:r>
          </a:p>
          <a:p>
            <a:pPr algn="ctr"/>
            <a:r>
              <a:rPr lang="it-IT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per la vita consacrata</a:t>
            </a:r>
            <a:endParaRPr lang="it-IT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0" y="5517232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 smtClean="0">
                <a:solidFill>
                  <a:srgbClr val="C00000"/>
                </a:solidFill>
              </a:rPr>
              <a:t>Di suor Cristina Gavazzi, Suore di san Giuseppe di </a:t>
            </a:r>
            <a:r>
              <a:rPr lang="it-IT" sz="2000" b="1" dirty="0" err="1" smtClean="0">
                <a:solidFill>
                  <a:srgbClr val="C00000"/>
                </a:solidFill>
              </a:rPr>
              <a:t>Chambery</a:t>
            </a:r>
            <a:endParaRPr lang="it-IT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235842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ll/>
      </p:transition>
    </mc:Choice>
    <mc:Fallback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Pictures\SFONDI E ANONIMI\5.jpg"/>
          <p:cNvPicPr>
            <a:picLocks noChangeAspect="1" noChangeArrowheads="1"/>
          </p:cNvPicPr>
          <p:nvPr/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85384"/>
          </a:xfrm>
          <a:prstGeom prst="rect">
            <a:avLst/>
          </a:prstGeom>
          <a:noFill/>
        </p:spPr>
      </p:pic>
      <p:sp>
        <p:nvSpPr>
          <p:cNvPr id="3" name="Rettangolo 2"/>
          <p:cNvSpPr/>
          <p:nvPr/>
        </p:nvSpPr>
        <p:spPr>
          <a:xfrm>
            <a:off x="323528" y="1628800"/>
            <a:ext cx="8064896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it-IT" sz="3600" b="1" dirty="0" smtClean="0">
                <a:ln w="18415" cmpd="sng">
                  <a:noFill/>
                  <a:prstDash val="solid"/>
                </a:ln>
                <a:solidFill>
                  <a:srgbClr val="0070C0"/>
                </a:solidFill>
              </a:rPr>
              <a:t>In Gesù </a:t>
            </a:r>
          </a:p>
          <a:p>
            <a:r>
              <a:rPr lang="it-IT" sz="3600" b="1" dirty="0" smtClean="0">
                <a:ln w="18415" cmpd="sng">
                  <a:noFill/>
                  <a:prstDash val="solid"/>
                </a:ln>
                <a:solidFill>
                  <a:srgbClr val="0070C0"/>
                </a:solidFill>
              </a:rPr>
              <a:t>resteranno indelebili </a:t>
            </a:r>
          </a:p>
          <a:p>
            <a:r>
              <a:rPr lang="it-IT" sz="3600" b="1" dirty="0" smtClean="0">
                <a:ln w="18415" cmpd="sng">
                  <a:noFill/>
                  <a:prstDash val="solid"/>
                </a:ln>
                <a:solidFill>
                  <a:srgbClr val="0070C0"/>
                </a:solidFill>
              </a:rPr>
              <a:t>la dedizione </a:t>
            </a:r>
          </a:p>
          <a:p>
            <a:r>
              <a:rPr lang="it-IT" sz="3600" b="1" dirty="0" smtClean="0">
                <a:ln w="18415" cmpd="sng">
                  <a:noFill/>
                  <a:prstDash val="solid"/>
                </a:ln>
                <a:solidFill>
                  <a:srgbClr val="0070C0"/>
                </a:solidFill>
              </a:rPr>
              <a:t>di Giuseppe, </a:t>
            </a:r>
          </a:p>
          <a:p>
            <a:r>
              <a:rPr lang="it-IT" sz="3600" b="1" dirty="0" smtClean="0">
                <a:ln w="18415" cmpd="sng">
                  <a:noFill/>
                  <a:prstDash val="solid"/>
                </a:ln>
                <a:solidFill>
                  <a:srgbClr val="0070C0"/>
                </a:solidFill>
              </a:rPr>
              <a:t>la sua cura, </a:t>
            </a:r>
          </a:p>
          <a:p>
            <a:r>
              <a:rPr lang="it-IT" sz="3600" b="1" dirty="0" smtClean="0">
                <a:ln w="18415" cmpd="sng">
                  <a:noFill/>
                  <a:prstDash val="solid"/>
                </a:ln>
                <a:solidFill>
                  <a:srgbClr val="0070C0"/>
                </a:solidFill>
              </a:rPr>
              <a:t>il suo cuore in tumulto, </a:t>
            </a:r>
          </a:p>
          <a:p>
            <a:r>
              <a:rPr lang="it-IT" sz="3600" b="1" dirty="0" smtClean="0">
                <a:ln w="18415" cmpd="sng">
                  <a:noFill/>
                  <a:prstDash val="solid"/>
                </a:ln>
                <a:solidFill>
                  <a:srgbClr val="0070C0"/>
                </a:solidFill>
              </a:rPr>
              <a:t>la sua obbedienza</a:t>
            </a:r>
          </a:p>
          <a:p>
            <a:r>
              <a:rPr lang="it-IT" sz="3600" b="1" dirty="0" smtClean="0">
                <a:ln w="18415" cmpd="sng">
                  <a:noFill/>
                  <a:prstDash val="solid"/>
                </a:ln>
                <a:solidFill>
                  <a:srgbClr val="0070C0"/>
                </a:solidFill>
              </a:rPr>
              <a:t>al piano di Dio. </a:t>
            </a:r>
            <a:endParaRPr lang="it-IT" sz="3600" b="1" dirty="0">
              <a:ln w="18415" cmpd="sng">
                <a:noFill/>
                <a:prstDash val="solid"/>
              </a:ln>
              <a:solidFill>
                <a:srgbClr val="0070C0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0" y="404664"/>
            <a:ext cx="914400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6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enguiat Frisky" pitchFamily="66" charset="0"/>
              </a:rPr>
              <a:t>L’arte del custodire </a:t>
            </a:r>
            <a:endParaRPr lang="it-IT" sz="6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00B05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enguiat Frisky" pitchFamily="66" charset="0"/>
            </a:endParaRPr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88024" y="1772816"/>
            <a:ext cx="4155420" cy="455018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3879098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ll/>
      </p:transition>
    </mc:Choice>
    <mc:Fallback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Pictures\SFONDI E ANONIMI\5.jpg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44000" cy="6885384"/>
          </a:xfrm>
          <a:prstGeom prst="rect">
            <a:avLst/>
          </a:prstGeom>
          <a:noFill/>
        </p:spPr>
      </p:pic>
      <p:sp>
        <p:nvSpPr>
          <p:cNvPr id="3" name="Rettangolo 2"/>
          <p:cNvSpPr/>
          <p:nvPr/>
        </p:nvSpPr>
        <p:spPr>
          <a:xfrm>
            <a:off x="0" y="1916832"/>
            <a:ext cx="9144000" cy="39703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3600" b="1" dirty="0" smtClean="0">
                <a:ln w="18415" cmpd="sng">
                  <a:noFill/>
                  <a:prstDash val="solid"/>
                </a:ln>
                <a:solidFill>
                  <a:srgbClr val="0070C0"/>
                </a:solidFill>
              </a:rPr>
              <a:t>Giuseppe</a:t>
            </a:r>
            <a:r>
              <a:rPr lang="it-IT" sz="3600" cap="none" spc="0" dirty="0" smtClean="0">
                <a:ln w="18415" cmpd="sng">
                  <a:solidFill>
                    <a:srgbClr val="C1B3D1"/>
                  </a:solidFill>
                  <a:prstDash val="solid"/>
                </a:ln>
                <a:solidFill>
                  <a:srgbClr val="9F8AB8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it-IT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B40000"/>
                </a:solidFill>
              </a:rPr>
              <a:t>è custode perché </a:t>
            </a:r>
            <a:r>
              <a:rPr lang="it-IT" sz="3600" b="1" dirty="0" smtClean="0">
                <a:ln w="18415" cmpd="sng">
                  <a:noFill/>
                  <a:prstDash val="solid"/>
                </a:ln>
                <a:solidFill>
                  <a:srgbClr val="0070C0"/>
                </a:solidFill>
              </a:rPr>
              <a:t>sa ascoltare Dio, </a:t>
            </a:r>
          </a:p>
          <a:p>
            <a:pPr algn="ctr"/>
            <a:r>
              <a:rPr lang="it-IT" sz="3600" b="1" dirty="0" smtClean="0">
                <a:ln w="18415" cmpd="sng">
                  <a:noFill/>
                  <a:prstDash val="solid"/>
                </a:ln>
                <a:solidFill>
                  <a:srgbClr val="0070C0"/>
                </a:solidFill>
              </a:rPr>
              <a:t>si lascia guidare dalla Sua volontà, </a:t>
            </a:r>
          </a:p>
          <a:p>
            <a:pPr algn="ctr"/>
            <a:r>
              <a:rPr lang="it-IT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B40000"/>
                </a:solidFill>
              </a:rPr>
              <a:t>e proprio per questo è ancora più </a:t>
            </a:r>
            <a:r>
              <a:rPr lang="it-IT" sz="3600" b="1" dirty="0" smtClean="0">
                <a:ln w="18415" cmpd="sng">
                  <a:noFill/>
                  <a:prstDash val="solid"/>
                </a:ln>
                <a:solidFill>
                  <a:srgbClr val="0070C0"/>
                </a:solidFill>
              </a:rPr>
              <a:t>sensibile </a:t>
            </a:r>
          </a:p>
          <a:p>
            <a:pPr algn="ctr"/>
            <a:r>
              <a:rPr lang="it-IT" sz="3600" b="1" dirty="0" smtClean="0">
                <a:ln w="18415" cmpd="sng">
                  <a:noFill/>
                  <a:prstDash val="solid"/>
                </a:ln>
                <a:solidFill>
                  <a:srgbClr val="0070C0"/>
                </a:solidFill>
              </a:rPr>
              <a:t>alle persone che gli sono affidate, </a:t>
            </a:r>
          </a:p>
          <a:p>
            <a:pPr algn="ctr"/>
            <a:r>
              <a:rPr lang="it-IT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B40000"/>
                </a:solidFill>
              </a:rPr>
              <a:t>sa leggere con realismo gli avvenimenti, </a:t>
            </a:r>
          </a:p>
          <a:p>
            <a:pPr algn="ctr"/>
            <a:r>
              <a:rPr lang="it-IT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B40000"/>
                </a:solidFill>
              </a:rPr>
              <a:t>è attento a ciò che lo circonda, </a:t>
            </a:r>
          </a:p>
          <a:p>
            <a:pPr algn="ctr"/>
            <a:r>
              <a:rPr lang="it-IT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B40000"/>
                </a:solidFill>
              </a:rPr>
              <a:t>e sa prendere le decisioni più sagge. </a:t>
            </a:r>
          </a:p>
        </p:txBody>
      </p:sp>
      <p:sp>
        <p:nvSpPr>
          <p:cNvPr id="5" name="Rettangolo 4"/>
          <p:cNvSpPr/>
          <p:nvPr/>
        </p:nvSpPr>
        <p:spPr>
          <a:xfrm>
            <a:off x="0" y="476672"/>
            <a:ext cx="914400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6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enguiat Frisky" pitchFamily="66" charset="0"/>
              </a:rPr>
              <a:t>L’arte del custodire </a:t>
            </a:r>
            <a:endParaRPr lang="it-IT" sz="6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00B05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enguiat Frisky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38506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ll/>
      </p:transition>
    </mc:Choice>
    <mc:Fallback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Pictures\SFONDI E ANONIMI\5.jpg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44000" cy="6885384"/>
          </a:xfrm>
          <a:prstGeom prst="rect">
            <a:avLst/>
          </a:prstGeom>
          <a:noFill/>
        </p:spPr>
      </p:pic>
      <p:sp>
        <p:nvSpPr>
          <p:cNvPr id="3" name="Rettangolo 2"/>
          <p:cNvSpPr/>
          <p:nvPr/>
        </p:nvSpPr>
        <p:spPr>
          <a:xfrm>
            <a:off x="0" y="2060848"/>
            <a:ext cx="9144000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B40000"/>
                </a:solidFill>
              </a:rPr>
              <a:t>In lui vediamo </a:t>
            </a:r>
          </a:p>
          <a:p>
            <a:pPr algn="ctr"/>
            <a:r>
              <a:rPr lang="it-IT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B40000"/>
                </a:solidFill>
              </a:rPr>
              <a:t>come si risponde alla vocazione di Dio, </a:t>
            </a:r>
          </a:p>
          <a:p>
            <a:pPr algn="ctr"/>
            <a:r>
              <a:rPr lang="it-IT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B40000"/>
                </a:solidFill>
              </a:rPr>
              <a:t>con disponibilità, con prontezza, </a:t>
            </a:r>
          </a:p>
          <a:p>
            <a:pPr algn="ctr"/>
            <a:r>
              <a:rPr lang="it-IT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B40000"/>
                </a:solidFill>
              </a:rPr>
              <a:t>ma vediamo anche qual è</a:t>
            </a:r>
            <a:r>
              <a:rPr lang="it-IT" sz="4000" cap="none" spc="0" dirty="0" smtClean="0">
                <a:ln w="18415" cmpd="sng">
                  <a:solidFill>
                    <a:srgbClr val="CC3399"/>
                  </a:solidFill>
                  <a:prstDash val="solid"/>
                </a:ln>
                <a:solidFill>
                  <a:srgbClr val="9F8AB8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it-IT" sz="4000" b="1" dirty="0" smtClean="0">
                <a:ln w="18415" cmpd="sng">
                  <a:noFill/>
                  <a:prstDash val="solid"/>
                </a:ln>
                <a:solidFill>
                  <a:srgbClr val="0070C0"/>
                </a:solidFill>
              </a:rPr>
              <a:t>il centro della vocazione cristiana: </a:t>
            </a:r>
          </a:p>
          <a:p>
            <a:pPr algn="ctr"/>
            <a:r>
              <a:rPr lang="it-IT" sz="4000" b="1" dirty="0" smtClean="0">
                <a:ln w="18415" cmpd="sng">
                  <a:noFill/>
                  <a:prstDash val="solid"/>
                </a:ln>
                <a:solidFill>
                  <a:srgbClr val="0070C0"/>
                </a:solidFill>
              </a:rPr>
              <a:t>Cristo.</a:t>
            </a:r>
            <a:endParaRPr lang="it-IT" sz="4000" b="1" dirty="0">
              <a:ln w="18415" cmpd="sng">
                <a:noFill/>
                <a:prstDash val="solid"/>
              </a:ln>
              <a:solidFill>
                <a:srgbClr val="0070C0"/>
              </a:solidFill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0" y="548680"/>
            <a:ext cx="914400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6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enguiat Frisky" pitchFamily="66" charset="0"/>
              </a:rPr>
              <a:t>L’arte del custodire </a:t>
            </a:r>
            <a:endParaRPr lang="it-IT" sz="6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00B05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enguiat Frisky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38506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ll/>
      </p:transition>
    </mc:Choice>
    <mc:Fallback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Pictures\SFONDI E ANONIMI\5.jpg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44000" cy="6885384"/>
          </a:xfrm>
          <a:prstGeom prst="rect">
            <a:avLst/>
          </a:prstGeom>
          <a:noFill/>
        </p:spPr>
      </p:pic>
      <p:sp>
        <p:nvSpPr>
          <p:cNvPr id="5" name="Rettangolo 4"/>
          <p:cNvSpPr/>
          <p:nvPr/>
        </p:nvSpPr>
        <p:spPr>
          <a:xfrm>
            <a:off x="0" y="260648"/>
            <a:ext cx="914400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6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enguiat Frisky" pitchFamily="66" charset="0"/>
              </a:rPr>
              <a:t>L’arte del custodire </a:t>
            </a:r>
            <a:endParaRPr lang="it-IT" sz="6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00B05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enguiat Frisky" pitchFamily="66" charset="0"/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467544" y="1340768"/>
            <a:ext cx="8208912" cy="267765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it-IT" sz="2800" b="1" dirty="0">
                <a:ln w="18415" cmpd="sng">
                  <a:noFill/>
                  <a:prstDash val="solid"/>
                </a:ln>
                <a:solidFill>
                  <a:srgbClr val="0070C0"/>
                </a:solidFill>
              </a:rPr>
              <a:t>La vita consacrata ha valore solo </a:t>
            </a:r>
            <a:r>
              <a:rPr lang="it-IT" sz="2800" b="1" dirty="0" smtClean="0">
                <a:ln w="18415" cmpd="sng">
                  <a:noFill/>
                  <a:prstDash val="solid"/>
                </a:ln>
                <a:solidFill>
                  <a:srgbClr val="0070C0"/>
                </a:solidFill>
              </a:rPr>
              <a:t>se </a:t>
            </a:r>
            <a:r>
              <a:rPr lang="it-IT" sz="2800" b="1" dirty="0">
                <a:ln w="18415" cmpd="sng">
                  <a:noFill/>
                  <a:prstDash val="solid"/>
                </a:ln>
                <a:solidFill>
                  <a:srgbClr val="0070C0"/>
                </a:solidFill>
              </a:rPr>
              <a:t>serve ad oltrepassare le frontiere </a:t>
            </a:r>
            <a:r>
              <a:rPr lang="it-IT" sz="2800" b="1" dirty="0" smtClean="0">
                <a:ln w="18415" cmpd="sng">
                  <a:noFill/>
                  <a:prstDash val="solid"/>
                </a:ln>
                <a:solidFill>
                  <a:srgbClr val="0070C0"/>
                </a:solidFill>
              </a:rPr>
              <a:t>che </a:t>
            </a:r>
            <a:r>
              <a:rPr lang="it-IT" sz="2800" b="1" dirty="0">
                <a:ln w="18415" cmpd="sng">
                  <a:noFill/>
                  <a:prstDash val="solid"/>
                </a:ln>
                <a:solidFill>
                  <a:srgbClr val="0070C0"/>
                </a:solidFill>
              </a:rPr>
              <a:t>separano gli esseri umani fra di loro, </a:t>
            </a:r>
            <a:r>
              <a:rPr lang="it-IT" sz="2800" b="1" dirty="0" smtClean="0">
                <a:ln w="18415" cmpd="sng">
                  <a:noFill/>
                  <a:prstDash val="solid"/>
                </a:ln>
                <a:solidFill>
                  <a:srgbClr val="0070C0"/>
                </a:solidFill>
              </a:rPr>
              <a:t>se </a:t>
            </a:r>
            <a:r>
              <a:rPr lang="it-IT" sz="2800" b="1" dirty="0">
                <a:ln w="18415" cmpd="sng">
                  <a:noFill/>
                  <a:prstDash val="solid"/>
                </a:ln>
                <a:solidFill>
                  <a:srgbClr val="0070C0"/>
                </a:solidFill>
              </a:rPr>
              <a:t>è una presenza solidale in mezzo </a:t>
            </a:r>
            <a:r>
              <a:rPr lang="it-IT" sz="2800" b="1" dirty="0" smtClean="0">
                <a:ln w="18415" cmpd="sng">
                  <a:noFill/>
                  <a:prstDash val="solid"/>
                </a:ln>
                <a:solidFill>
                  <a:srgbClr val="0070C0"/>
                </a:solidFill>
              </a:rPr>
              <a:t>alle </a:t>
            </a:r>
            <a:r>
              <a:rPr lang="it-IT" sz="2800" b="1" dirty="0">
                <a:ln w="18415" cmpd="sng">
                  <a:noFill/>
                  <a:prstDash val="solid"/>
                </a:ln>
                <a:solidFill>
                  <a:srgbClr val="0070C0"/>
                </a:solidFill>
              </a:rPr>
              <a:t>nostre sorelle e fratelli emarginati </a:t>
            </a:r>
            <a:r>
              <a:rPr lang="it-IT" sz="2800" b="1" dirty="0" smtClean="0">
                <a:ln w="18415" cmpd="sng">
                  <a:noFill/>
                  <a:prstDash val="solid"/>
                </a:ln>
                <a:solidFill>
                  <a:srgbClr val="0070C0"/>
                </a:solidFill>
              </a:rPr>
              <a:t>che </a:t>
            </a:r>
            <a:r>
              <a:rPr lang="it-IT" sz="2800" b="1" dirty="0">
                <a:ln w="18415" cmpd="sng">
                  <a:noFill/>
                  <a:prstDash val="solid"/>
                </a:ln>
                <a:solidFill>
                  <a:srgbClr val="0070C0"/>
                </a:solidFill>
              </a:rPr>
              <a:t>vivono alle periferie esistenziali, </a:t>
            </a:r>
            <a:r>
              <a:rPr lang="it-IT" sz="2800" b="1" dirty="0" smtClean="0">
                <a:ln w="18415" cmpd="sng">
                  <a:noFill/>
                  <a:prstDash val="solid"/>
                </a:ln>
                <a:solidFill>
                  <a:srgbClr val="0070C0"/>
                </a:solidFill>
              </a:rPr>
              <a:t>se </a:t>
            </a:r>
            <a:r>
              <a:rPr lang="it-IT" sz="2800" b="1" dirty="0">
                <a:ln w="18415" cmpd="sng">
                  <a:noFill/>
                  <a:prstDash val="solid"/>
                </a:ln>
                <a:solidFill>
                  <a:srgbClr val="0070C0"/>
                </a:solidFill>
              </a:rPr>
              <a:t>promuove la giustizia, </a:t>
            </a:r>
            <a:r>
              <a:rPr lang="it-IT" sz="2800" b="1" dirty="0" smtClean="0">
                <a:ln w="18415" cmpd="sng">
                  <a:noFill/>
                  <a:prstDash val="solid"/>
                </a:ln>
                <a:solidFill>
                  <a:srgbClr val="0070C0"/>
                </a:solidFill>
              </a:rPr>
              <a:t>se </a:t>
            </a:r>
            <a:r>
              <a:rPr lang="it-IT" sz="2800" b="1" dirty="0">
                <a:ln w="18415" cmpd="sng">
                  <a:noFill/>
                  <a:prstDash val="solid"/>
                </a:ln>
                <a:solidFill>
                  <a:srgbClr val="0070C0"/>
                </a:solidFill>
              </a:rPr>
              <a:t>lavora per eliminare le cause di miseria.</a:t>
            </a:r>
          </a:p>
        </p:txBody>
      </p:sp>
      <p:sp>
        <p:nvSpPr>
          <p:cNvPr id="7" name="Rettangolo 6"/>
          <p:cNvSpPr/>
          <p:nvPr/>
        </p:nvSpPr>
        <p:spPr>
          <a:xfrm>
            <a:off x="1403648" y="4293096"/>
            <a:ext cx="6445611" cy="181588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2800" dirty="0">
                <a:ln w="18415" cmpd="sng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rgbClr val="B40000"/>
                </a:solidFill>
              </a:rPr>
              <a:t>Un povero si sentirebbe a casa sua </a:t>
            </a:r>
            <a:endParaRPr lang="it-IT" sz="2800" dirty="0" smtClean="0">
              <a:ln w="18415" cmpd="sng">
                <a:solidFill>
                  <a:schemeClr val="accent4">
                    <a:lumMod val="75000"/>
                  </a:schemeClr>
                </a:solidFill>
                <a:prstDash val="solid"/>
              </a:ln>
              <a:solidFill>
                <a:srgbClr val="B40000"/>
              </a:solidFill>
            </a:endParaRPr>
          </a:p>
          <a:p>
            <a:pPr algn="ctr"/>
            <a:r>
              <a:rPr lang="it-IT" sz="2800" dirty="0" smtClean="0">
                <a:ln w="18415" cmpd="sng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rgbClr val="B40000"/>
                </a:solidFill>
              </a:rPr>
              <a:t>e </a:t>
            </a:r>
            <a:r>
              <a:rPr lang="it-IT" sz="2800" dirty="0">
                <a:ln w="18415" cmpd="sng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rgbClr val="B40000"/>
                </a:solidFill>
              </a:rPr>
              <a:t>benvenuto nelle nostre comunità? </a:t>
            </a:r>
            <a:endParaRPr lang="it-IT" sz="2800" dirty="0" smtClean="0">
              <a:ln w="18415" cmpd="sng">
                <a:solidFill>
                  <a:schemeClr val="accent4">
                    <a:lumMod val="75000"/>
                  </a:schemeClr>
                </a:solidFill>
                <a:prstDash val="solid"/>
              </a:ln>
              <a:solidFill>
                <a:srgbClr val="B40000"/>
              </a:solidFill>
            </a:endParaRPr>
          </a:p>
          <a:p>
            <a:pPr algn="ctr"/>
            <a:r>
              <a:rPr lang="it-IT" sz="2800" dirty="0" smtClean="0">
                <a:ln w="18415" cmpd="sng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rgbClr val="B40000"/>
                </a:solidFill>
              </a:rPr>
              <a:t>Abbiamo </a:t>
            </a:r>
            <a:r>
              <a:rPr lang="it-IT" sz="2800" dirty="0">
                <a:ln w="18415" cmpd="sng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rgbClr val="B40000"/>
                </a:solidFill>
              </a:rPr>
              <a:t>il coraggio di vivere la </a:t>
            </a:r>
            <a:r>
              <a:rPr lang="it-IT" sz="2800" dirty="0" smtClean="0">
                <a:ln w="18415" cmpd="sng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rgbClr val="B40000"/>
                </a:solidFill>
              </a:rPr>
              <a:t>precarietà, </a:t>
            </a:r>
          </a:p>
          <a:p>
            <a:pPr algn="ctr"/>
            <a:r>
              <a:rPr lang="it-IT" sz="2800" dirty="0" smtClean="0">
                <a:ln w="18415" cmpd="sng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rgbClr val="B40000"/>
                </a:solidFill>
              </a:rPr>
              <a:t>così </a:t>
            </a:r>
            <a:r>
              <a:rPr lang="it-IT" sz="2800" dirty="0">
                <a:ln w="18415" cmpd="sng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rgbClr val="B40000"/>
                </a:solidFill>
              </a:rPr>
              <a:t>come è vissuto Giuseppe? </a:t>
            </a:r>
            <a:endParaRPr lang="it-IT" sz="2800" dirty="0" smtClean="0">
              <a:ln w="18415" cmpd="sng">
                <a:solidFill>
                  <a:schemeClr val="accent4">
                    <a:lumMod val="75000"/>
                  </a:schemeClr>
                </a:solidFill>
                <a:prstDash val="solid"/>
              </a:ln>
              <a:solidFill>
                <a:srgbClr val="B40000"/>
              </a:solidFill>
            </a:endParaRPr>
          </a:p>
        </p:txBody>
      </p:sp>
      <p:sp>
        <p:nvSpPr>
          <p:cNvPr id="8" name="Ovale 7"/>
          <p:cNvSpPr/>
          <p:nvPr/>
        </p:nvSpPr>
        <p:spPr>
          <a:xfrm>
            <a:off x="899592" y="4005064"/>
            <a:ext cx="7200800" cy="2520280"/>
          </a:xfrm>
          <a:prstGeom prst="ellips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n>
                <a:solidFill>
                  <a:srgbClr val="B40000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38506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ll/>
      </p:transition>
    </mc:Choice>
    <mc:Fallback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Pictures\SFONDI E ANONIMI\5.jpg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44000" cy="6885384"/>
          </a:xfrm>
          <a:prstGeom prst="rect">
            <a:avLst/>
          </a:prstGeom>
          <a:noFill/>
        </p:spPr>
      </p:pic>
      <p:sp>
        <p:nvSpPr>
          <p:cNvPr id="2" name="Rettangolo 1"/>
          <p:cNvSpPr/>
          <p:nvPr/>
        </p:nvSpPr>
        <p:spPr>
          <a:xfrm>
            <a:off x="467544" y="1340768"/>
            <a:ext cx="8208912" cy="267765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it-IT" sz="2800" b="1" dirty="0">
                <a:ln w="18415" cmpd="sng">
                  <a:noFill/>
                  <a:prstDash val="solid"/>
                </a:ln>
                <a:solidFill>
                  <a:srgbClr val="0070C0"/>
                </a:solidFill>
              </a:rPr>
              <a:t>La vita consacrata ha valore solo </a:t>
            </a:r>
            <a:r>
              <a:rPr lang="it-IT" sz="2800" b="1" dirty="0" smtClean="0">
                <a:ln w="18415" cmpd="sng">
                  <a:noFill/>
                  <a:prstDash val="solid"/>
                </a:ln>
                <a:solidFill>
                  <a:srgbClr val="0070C0"/>
                </a:solidFill>
              </a:rPr>
              <a:t>se </a:t>
            </a:r>
            <a:r>
              <a:rPr lang="it-IT" sz="2800" b="1" dirty="0">
                <a:ln w="18415" cmpd="sng">
                  <a:noFill/>
                  <a:prstDash val="solid"/>
                </a:ln>
                <a:solidFill>
                  <a:srgbClr val="0070C0"/>
                </a:solidFill>
              </a:rPr>
              <a:t>serve </a:t>
            </a:r>
            <a:r>
              <a:rPr lang="it-IT" sz="2800" b="1" dirty="0" smtClean="0">
                <a:ln w="18415" cmpd="sng">
                  <a:noFill/>
                  <a:prstDash val="solid"/>
                </a:ln>
                <a:solidFill>
                  <a:srgbClr val="0070C0"/>
                </a:solidFill>
              </a:rPr>
              <a:t>ad oltrepassare </a:t>
            </a:r>
            <a:r>
              <a:rPr lang="it-IT" sz="2800" b="1" dirty="0">
                <a:ln w="18415" cmpd="sng">
                  <a:noFill/>
                  <a:prstDash val="solid"/>
                </a:ln>
                <a:solidFill>
                  <a:srgbClr val="0070C0"/>
                </a:solidFill>
              </a:rPr>
              <a:t>le frontiere </a:t>
            </a:r>
            <a:r>
              <a:rPr lang="it-IT" sz="2800" b="1" dirty="0" smtClean="0">
                <a:ln w="18415" cmpd="sng">
                  <a:noFill/>
                  <a:prstDash val="solid"/>
                </a:ln>
                <a:solidFill>
                  <a:srgbClr val="0070C0"/>
                </a:solidFill>
              </a:rPr>
              <a:t>che </a:t>
            </a:r>
            <a:r>
              <a:rPr lang="it-IT" sz="2800" b="1" dirty="0">
                <a:ln w="18415" cmpd="sng">
                  <a:noFill/>
                  <a:prstDash val="solid"/>
                </a:ln>
                <a:solidFill>
                  <a:srgbClr val="0070C0"/>
                </a:solidFill>
              </a:rPr>
              <a:t>separano gli esseri umani fra di loro, </a:t>
            </a:r>
            <a:r>
              <a:rPr lang="it-IT" sz="2800" b="1" dirty="0" smtClean="0">
                <a:ln w="18415" cmpd="sng">
                  <a:noFill/>
                  <a:prstDash val="solid"/>
                </a:ln>
                <a:solidFill>
                  <a:srgbClr val="0070C0"/>
                </a:solidFill>
              </a:rPr>
              <a:t>se </a:t>
            </a:r>
            <a:r>
              <a:rPr lang="it-IT" sz="2800" b="1" dirty="0">
                <a:ln w="18415" cmpd="sng">
                  <a:noFill/>
                  <a:prstDash val="solid"/>
                </a:ln>
                <a:solidFill>
                  <a:srgbClr val="0070C0"/>
                </a:solidFill>
              </a:rPr>
              <a:t>è una presenza solidale in mezzo </a:t>
            </a:r>
            <a:r>
              <a:rPr lang="it-IT" sz="2800" b="1" dirty="0" smtClean="0">
                <a:ln w="18415" cmpd="sng">
                  <a:noFill/>
                  <a:prstDash val="solid"/>
                </a:ln>
                <a:solidFill>
                  <a:srgbClr val="0070C0"/>
                </a:solidFill>
              </a:rPr>
              <a:t>alle </a:t>
            </a:r>
            <a:r>
              <a:rPr lang="it-IT" sz="2800" b="1" dirty="0">
                <a:ln w="18415" cmpd="sng">
                  <a:noFill/>
                  <a:prstDash val="solid"/>
                </a:ln>
                <a:solidFill>
                  <a:srgbClr val="0070C0"/>
                </a:solidFill>
              </a:rPr>
              <a:t>nostre sorelle e fratelli emarginati </a:t>
            </a:r>
            <a:r>
              <a:rPr lang="it-IT" sz="2800" b="1" dirty="0" smtClean="0">
                <a:ln w="18415" cmpd="sng">
                  <a:noFill/>
                  <a:prstDash val="solid"/>
                </a:ln>
                <a:solidFill>
                  <a:srgbClr val="0070C0"/>
                </a:solidFill>
              </a:rPr>
              <a:t>che </a:t>
            </a:r>
            <a:r>
              <a:rPr lang="it-IT" sz="2800" b="1" dirty="0">
                <a:ln w="18415" cmpd="sng">
                  <a:noFill/>
                  <a:prstDash val="solid"/>
                </a:ln>
                <a:solidFill>
                  <a:srgbClr val="0070C0"/>
                </a:solidFill>
              </a:rPr>
              <a:t>vivono alle periferie esistenziali, </a:t>
            </a:r>
            <a:r>
              <a:rPr lang="it-IT" sz="2800" b="1" dirty="0" smtClean="0">
                <a:ln w="18415" cmpd="sng">
                  <a:noFill/>
                  <a:prstDash val="solid"/>
                </a:ln>
                <a:solidFill>
                  <a:srgbClr val="0070C0"/>
                </a:solidFill>
              </a:rPr>
              <a:t>se </a:t>
            </a:r>
            <a:r>
              <a:rPr lang="it-IT" sz="2800" b="1" dirty="0">
                <a:ln w="18415" cmpd="sng">
                  <a:noFill/>
                  <a:prstDash val="solid"/>
                </a:ln>
                <a:solidFill>
                  <a:srgbClr val="0070C0"/>
                </a:solidFill>
              </a:rPr>
              <a:t>promuove la giustizia, </a:t>
            </a:r>
            <a:endParaRPr lang="it-IT" sz="2800" b="1" dirty="0" smtClean="0">
              <a:ln w="18415" cmpd="sng">
                <a:noFill/>
                <a:prstDash val="solid"/>
              </a:ln>
              <a:solidFill>
                <a:srgbClr val="0070C0"/>
              </a:solidFill>
            </a:endParaRPr>
          </a:p>
          <a:p>
            <a:pPr algn="just"/>
            <a:r>
              <a:rPr lang="it-IT" sz="2800" b="1" dirty="0" smtClean="0">
                <a:ln w="18415" cmpd="sng">
                  <a:noFill/>
                  <a:prstDash val="solid"/>
                </a:ln>
                <a:solidFill>
                  <a:srgbClr val="0070C0"/>
                </a:solidFill>
              </a:rPr>
              <a:t>se </a:t>
            </a:r>
            <a:r>
              <a:rPr lang="it-IT" sz="2800" b="1" dirty="0">
                <a:ln w="18415" cmpd="sng">
                  <a:noFill/>
                  <a:prstDash val="solid"/>
                </a:ln>
                <a:solidFill>
                  <a:srgbClr val="0070C0"/>
                </a:solidFill>
              </a:rPr>
              <a:t>lavora per eliminare le cause di miseria.</a:t>
            </a:r>
          </a:p>
        </p:txBody>
      </p:sp>
      <p:sp>
        <p:nvSpPr>
          <p:cNvPr id="6" name="Rettangolo 5"/>
          <p:cNvSpPr/>
          <p:nvPr/>
        </p:nvSpPr>
        <p:spPr>
          <a:xfrm>
            <a:off x="0" y="188640"/>
            <a:ext cx="914400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6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enguiat Frisky" pitchFamily="66" charset="0"/>
              </a:rPr>
              <a:t>L’arte del custodire </a:t>
            </a:r>
            <a:endParaRPr lang="it-IT" sz="6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00B05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enguiat Frisky" pitchFamily="66" charset="0"/>
            </a:endParaRPr>
          </a:p>
        </p:txBody>
      </p:sp>
      <p:sp>
        <p:nvSpPr>
          <p:cNvPr id="7" name="Ovale 6"/>
          <p:cNvSpPr/>
          <p:nvPr/>
        </p:nvSpPr>
        <p:spPr>
          <a:xfrm>
            <a:off x="1115616" y="4077072"/>
            <a:ext cx="6696744" cy="2520280"/>
          </a:xfrm>
          <a:prstGeom prst="ellips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n>
                <a:solidFill>
                  <a:srgbClr val="B40000"/>
                </a:solidFill>
              </a:ln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1331640" y="4437112"/>
            <a:ext cx="6445611" cy="181588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2800" dirty="0">
                <a:ln w="18415" cmpd="sng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rgbClr val="B40000"/>
                </a:solidFill>
              </a:rPr>
              <a:t>Un povero si sentirebbe a casa sua </a:t>
            </a:r>
            <a:endParaRPr lang="it-IT" sz="2800" dirty="0" smtClean="0">
              <a:ln w="18415" cmpd="sng">
                <a:solidFill>
                  <a:schemeClr val="accent4">
                    <a:lumMod val="75000"/>
                  </a:schemeClr>
                </a:solidFill>
                <a:prstDash val="solid"/>
              </a:ln>
              <a:solidFill>
                <a:srgbClr val="B40000"/>
              </a:solidFill>
            </a:endParaRPr>
          </a:p>
          <a:p>
            <a:pPr algn="ctr"/>
            <a:r>
              <a:rPr lang="it-IT" sz="2800" dirty="0" smtClean="0">
                <a:ln w="18415" cmpd="sng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rgbClr val="B40000"/>
                </a:solidFill>
              </a:rPr>
              <a:t>e </a:t>
            </a:r>
            <a:r>
              <a:rPr lang="it-IT" sz="2800" dirty="0">
                <a:ln w="18415" cmpd="sng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rgbClr val="B40000"/>
                </a:solidFill>
              </a:rPr>
              <a:t>benvenuto nelle nostre comunità? </a:t>
            </a:r>
            <a:endParaRPr lang="it-IT" sz="2800" dirty="0" smtClean="0">
              <a:ln w="18415" cmpd="sng">
                <a:solidFill>
                  <a:schemeClr val="accent4">
                    <a:lumMod val="75000"/>
                  </a:schemeClr>
                </a:solidFill>
                <a:prstDash val="solid"/>
              </a:ln>
              <a:solidFill>
                <a:srgbClr val="B40000"/>
              </a:solidFill>
            </a:endParaRPr>
          </a:p>
          <a:p>
            <a:pPr algn="ctr"/>
            <a:r>
              <a:rPr lang="it-IT" sz="2800" dirty="0" smtClean="0">
                <a:ln w="18415" cmpd="sng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rgbClr val="B40000"/>
                </a:solidFill>
              </a:rPr>
              <a:t>Abbiamo </a:t>
            </a:r>
            <a:r>
              <a:rPr lang="it-IT" sz="2800" dirty="0">
                <a:ln w="18415" cmpd="sng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rgbClr val="B40000"/>
                </a:solidFill>
              </a:rPr>
              <a:t>il coraggio di vivere la </a:t>
            </a:r>
            <a:r>
              <a:rPr lang="it-IT" sz="2800" dirty="0" smtClean="0">
                <a:ln w="18415" cmpd="sng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rgbClr val="B40000"/>
                </a:solidFill>
              </a:rPr>
              <a:t>precarietà, </a:t>
            </a:r>
          </a:p>
          <a:p>
            <a:pPr algn="ctr"/>
            <a:r>
              <a:rPr lang="it-IT" sz="2800" dirty="0" smtClean="0">
                <a:ln w="18415" cmpd="sng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rgbClr val="B40000"/>
                </a:solidFill>
              </a:rPr>
              <a:t>così </a:t>
            </a:r>
            <a:r>
              <a:rPr lang="it-IT" sz="2800" dirty="0">
                <a:ln w="18415" cmpd="sng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rgbClr val="B40000"/>
                </a:solidFill>
              </a:rPr>
              <a:t>come è vissuto Giuseppe? </a:t>
            </a:r>
            <a:endParaRPr lang="it-IT" sz="2800" dirty="0" smtClean="0">
              <a:ln w="18415" cmpd="sng">
                <a:solidFill>
                  <a:schemeClr val="accent4">
                    <a:lumMod val="75000"/>
                  </a:schemeClr>
                </a:solidFill>
                <a:prstDash val="solid"/>
              </a:ln>
              <a:solidFill>
                <a:srgbClr val="B4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858627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ll/>
      </p:transition>
    </mc:Choice>
    <mc:Fallback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Pictures\SFONDI E ANONIMI\Sfondi Astratti\blue_7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48064" y="2276872"/>
            <a:ext cx="3810000" cy="4333875"/>
          </a:xfrm>
          <a:prstGeom prst="rect">
            <a:avLst/>
          </a:prstGeom>
        </p:spPr>
      </p:pic>
      <p:sp>
        <p:nvSpPr>
          <p:cNvPr id="2" name="Rettangolo 1"/>
          <p:cNvSpPr/>
          <p:nvPr/>
        </p:nvSpPr>
        <p:spPr>
          <a:xfrm>
            <a:off x="2411760" y="0"/>
            <a:ext cx="4213013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6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enguiat Frisky" pitchFamily="66" charset="0"/>
              </a:rPr>
              <a:t>Con tenerezza</a:t>
            </a:r>
            <a:endParaRPr lang="it-IT" sz="6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C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enguiat Frisky" pitchFamily="66" charset="0"/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323528" y="908720"/>
            <a:ext cx="6009850" cy="58169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it-IT" sz="2800" b="1" dirty="0">
                <a:ln w="18415" cmpd="sng">
                  <a:noFill/>
                  <a:prstDash val="solid"/>
                </a:ln>
                <a:solidFill>
                  <a:schemeClr val="bg1"/>
                </a:solidFill>
              </a:rPr>
              <a:t>Prendersi cura di qualcun altro </a:t>
            </a:r>
            <a:endParaRPr lang="it-IT" sz="2800" b="1" dirty="0" smtClean="0">
              <a:ln w="18415" cmpd="sng">
                <a:noFill/>
                <a:prstDash val="solid"/>
              </a:ln>
              <a:solidFill>
                <a:schemeClr val="bg1"/>
              </a:solidFill>
            </a:endParaRPr>
          </a:p>
          <a:p>
            <a:r>
              <a:rPr lang="it-IT" sz="2800" b="1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</a:rPr>
              <a:t>e </a:t>
            </a:r>
            <a:r>
              <a:rPr lang="it-IT" sz="2800" b="1" dirty="0">
                <a:ln w="18415" cmpd="sng">
                  <a:noFill/>
                  <a:prstDash val="solid"/>
                </a:ln>
                <a:solidFill>
                  <a:schemeClr val="bg1"/>
                </a:solidFill>
              </a:rPr>
              <a:t>custodirlo chiede bontà, </a:t>
            </a:r>
            <a:endParaRPr lang="it-IT" sz="2800" b="1" dirty="0" smtClean="0">
              <a:ln w="18415" cmpd="sng">
                <a:noFill/>
                <a:prstDash val="solid"/>
              </a:ln>
              <a:solidFill>
                <a:schemeClr val="bg1"/>
              </a:solidFill>
            </a:endParaRPr>
          </a:p>
          <a:p>
            <a:r>
              <a:rPr lang="it-IT" sz="2800" b="1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</a:rPr>
              <a:t>chiede </a:t>
            </a:r>
            <a:r>
              <a:rPr lang="it-IT" sz="2800" b="1" dirty="0">
                <a:ln w="18415" cmpd="sng">
                  <a:noFill/>
                  <a:prstDash val="solid"/>
                </a:ln>
                <a:solidFill>
                  <a:schemeClr val="bg1"/>
                </a:solidFill>
              </a:rPr>
              <a:t>di essere vissuto con tenerezza. </a:t>
            </a:r>
            <a:endParaRPr lang="it-IT" sz="2800" b="1" dirty="0" smtClean="0">
              <a:ln w="18415" cmpd="sng">
                <a:noFill/>
                <a:prstDash val="solid"/>
              </a:ln>
              <a:solidFill>
                <a:schemeClr val="bg1"/>
              </a:solidFill>
            </a:endParaRPr>
          </a:p>
          <a:p>
            <a:endParaRPr lang="it-IT" sz="800" b="1" dirty="0" smtClean="0">
              <a:ln w="18415" cmpd="sng">
                <a:noFill/>
                <a:prstDash val="solid"/>
              </a:ln>
              <a:solidFill>
                <a:schemeClr val="bg1"/>
              </a:solidFill>
            </a:endParaRPr>
          </a:p>
          <a:p>
            <a:r>
              <a:rPr lang="it-IT" sz="2800" b="1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</a:rPr>
              <a:t>Nei </a:t>
            </a:r>
            <a:r>
              <a:rPr lang="it-IT" sz="2800" b="1" dirty="0">
                <a:ln w="18415" cmpd="sng">
                  <a:noFill/>
                  <a:prstDash val="solid"/>
                </a:ln>
                <a:solidFill>
                  <a:schemeClr val="bg1"/>
                </a:solidFill>
              </a:rPr>
              <a:t>Vangeli Giuseppe appare </a:t>
            </a:r>
            <a:endParaRPr lang="it-IT" sz="2800" b="1" dirty="0" smtClean="0">
              <a:ln w="18415" cmpd="sng">
                <a:noFill/>
                <a:prstDash val="solid"/>
              </a:ln>
              <a:solidFill>
                <a:schemeClr val="bg1"/>
              </a:solidFill>
            </a:endParaRPr>
          </a:p>
          <a:p>
            <a:r>
              <a:rPr lang="it-IT" sz="2800" b="1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</a:rPr>
              <a:t>come </a:t>
            </a:r>
            <a:r>
              <a:rPr lang="it-IT" sz="2800" b="1" dirty="0">
                <a:ln w="18415" cmpd="sng">
                  <a:noFill/>
                  <a:prstDash val="solid"/>
                </a:ln>
                <a:solidFill>
                  <a:schemeClr val="bg1"/>
                </a:solidFill>
              </a:rPr>
              <a:t>un uomo forte, </a:t>
            </a:r>
            <a:endParaRPr lang="it-IT" sz="2800" b="1" dirty="0" smtClean="0">
              <a:ln w="18415" cmpd="sng">
                <a:noFill/>
                <a:prstDash val="solid"/>
              </a:ln>
              <a:solidFill>
                <a:schemeClr val="bg1"/>
              </a:solidFill>
            </a:endParaRPr>
          </a:p>
          <a:p>
            <a:r>
              <a:rPr lang="it-IT" sz="2800" b="1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</a:rPr>
              <a:t>coraggioso</a:t>
            </a:r>
            <a:r>
              <a:rPr lang="it-IT" sz="2800" b="1" dirty="0">
                <a:ln w="18415" cmpd="sng">
                  <a:noFill/>
                  <a:prstDash val="solid"/>
                </a:ln>
                <a:solidFill>
                  <a:schemeClr val="bg1"/>
                </a:solidFill>
              </a:rPr>
              <a:t>, lavoratore, </a:t>
            </a:r>
            <a:endParaRPr lang="it-IT" sz="2800" b="1" dirty="0" smtClean="0">
              <a:ln w="18415" cmpd="sng">
                <a:noFill/>
                <a:prstDash val="solid"/>
              </a:ln>
              <a:solidFill>
                <a:schemeClr val="bg1"/>
              </a:solidFill>
            </a:endParaRPr>
          </a:p>
          <a:p>
            <a:r>
              <a:rPr lang="it-IT" sz="2800" b="1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</a:rPr>
              <a:t>ma </a:t>
            </a:r>
            <a:r>
              <a:rPr lang="it-IT" sz="2800" b="1" dirty="0">
                <a:ln w="18415" cmpd="sng">
                  <a:noFill/>
                  <a:prstDash val="solid"/>
                </a:ln>
                <a:solidFill>
                  <a:schemeClr val="bg1"/>
                </a:solidFill>
              </a:rPr>
              <a:t>nel suo animo</a:t>
            </a:r>
            <a:r>
              <a:rPr lang="it-IT" sz="2800" b="1" dirty="0">
                <a:ln w="18415" cmpd="sng">
                  <a:solidFill>
                    <a:srgbClr val="006600"/>
                  </a:solidFill>
                  <a:prstDash val="solid"/>
                </a:ln>
                <a:solidFill>
                  <a:srgbClr val="9EBD5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it-IT" sz="2800" b="1" dirty="0">
                <a:ln w="18415" cmpd="sng">
                  <a:noFill/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emerge </a:t>
            </a:r>
            <a:endParaRPr lang="it-IT" sz="2800" b="1" dirty="0" smtClean="0">
              <a:ln w="18415" cmpd="sng">
                <a:noFill/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it-IT" sz="2800" b="1" dirty="0" smtClean="0">
                <a:ln w="18415" cmpd="sng">
                  <a:noFill/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una </a:t>
            </a:r>
            <a:r>
              <a:rPr lang="it-IT" sz="2800" b="1" dirty="0">
                <a:ln w="18415" cmpd="sng">
                  <a:noFill/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grande tenerezza, </a:t>
            </a:r>
            <a:endParaRPr lang="it-IT" sz="2800" b="1" dirty="0" smtClean="0">
              <a:ln w="18415" cmpd="sng">
                <a:noFill/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it-IT" sz="2800" b="1" dirty="0" smtClean="0">
                <a:ln w="18415" cmpd="sng">
                  <a:noFill/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che denota </a:t>
            </a:r>
            <a:r>
              <a:rPr lang="it-IT" sz="2800" b="1" dirty="0">
                <a:ln w="18415" cmpd="sng">
                  <a:noFill/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fortezza d’animo </a:t>
            </a:r>
            <a:endParaRPr lang="it-IT" sz="2800" b="1" dirty="0" smtClean="0">
              <a:ln w="18415" cmpd="sng">
                <a:noFill/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it-IT" sz="2800" b="1" dirty="0" smtClean="0">
                <a:ln w="18415" cmpd="sng">
                  <a:noFill/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 </a:t>
            </a:r>
            <a:r>
              <a:rPr lang="it-IT" sz="2800" b="1" dirty="0">
                <a:ln w="18415" cmpd="sng">
                  <a:noFill/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capacità di attenzione, </a:t>
            </a:r>
            <a:endParaRPr lang="it-IT" sz="2800" b="1" dirty="0" smtClean="0">
              <a:ln w="18415" cmpd="sng">
                <a:noFill/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it-IT" sz="2800" b="1" dirty="0" smtClean="0">
                <a:ln w="18415" cmpd="sng">
                  <a:noFill/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di </a:t>
            </a:r>
            <a:r>
              <a:rPr lang="it-IT" sz="2800" b="1" dirty="0">
                <a:ln w="18415" cmpd="sng">
                  <a:noFill/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compassione</a:t>
            </a:r>
            <a:r>
              <a:rPr lang="it-IT" sz="2800" b="1" dirty="0" smtClean="0">
                <a:ln w="18415" cmpd="sng">
                  <a:noFill/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</a:t>
            </a:r>
          </a:p>
          <a:p>
            <a:r>
              <a:rPr lang="it-IT" sz="2800" b="1" dirty="0" smtClean="0">
                <a:ln w="18415" cmpd="sng">
                  <a:noFill/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di apertura </a:t>
            </a:r>
            <a:r>
              <a:rPr lang="it-IT" sz="2800" b="1" dirty="0">
                <a:ln w="18415" cmpd="sng">
                  <a:noFill/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all’altro, </a:t>
            </a:r>
            <a:endParaRPr lang="it-IT" sz="2800" b="1" dirty="0" smtClean="0">
              <a:ln w="18415" cmpd="sng">
                <a:noFill/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it-IT" sz="2800" b="1" dirty="0" smtClean="0">
                <a:ln w="18415" cmpd="sng">
                  <a:noFill/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capacità </a:t>
            </a:r>
            <a:r>
              <a:rPr lang="it-IT" sz="2800" b="1" dirty="0">
                <a:ln w="18415" cmpd="sng">
                  <a:noFill/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di amore.</a:t>
            </a:r>
            <a:endParaRPr lang="it-IT" sz="2800" b="1" cap="none" spc="0" dirty="0">
              <a:ln w="18415" cmpd="sng">
                <a:noFill/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919451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ll/>
      </p:transition>
    </mc:Choice>
    <mc:Fallback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Pictures\SFONDI E ANONIMI\Sfondi Astratti\blue_7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819235">
            <a:off x="186468" y="2362138"/>
            <a:ext cx="3810000" cy="4333875"/>
          </a:xfrm>
          <a:prstGeom prst="rect">
            <a:avLst/>
          </a:prstGeom>
        </p:spPr>
      </p:pic>
      <p:sp>
        <p:nvSpPr>
          <p:cNvPr id="2" name="Rettangolo 1"/>
          <p:cNvSpPr/>
          <p:nvPr/>
        </p:nvSpPr>
        <p:spPr>
          <a:xfrm>
            <a:off x="2465497" y="-27384"/>
            <a:ext cx="4213013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6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enguiat Frisky" pitchFamily="66" charset="0"/>
              </a:rPr>
              <a:t>Con tenerezza</a:t>
            </a:r>
            <a:endParaRPr lang="it-IT" sz="6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C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enguiat Frisky" pitchFamily="66" charset="0"/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1979712" y="1052736"/>
            <a:ext cx="6808209" cy="55092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it-IT" sz="3200" b="1" dirty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Guardiamo al servizio umile, concreto, </a:t>
            </a:r>
            <a:endParaRPr lang="it-IT" sz="3200" b="1" dirty="0" smtClean="0">
              <a:ln w="18415" cmpd="sng">
                <a:noFill/>
                <a:prstDash val="solid"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/>
            <a:r>
              <a:rPr lang="it-IT" sz="3200" b="1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ricco </a:t>
            </a:r>
            <a:r>
              <a:rPr lang="it-IT" sz="3200" b="1" dirty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 fede di </a:t>
            </a:r>
            <a:r>
              <a:rPr lang="it-IT" sz="3200" b="1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Giuseppe </a:t>
            </a:r>
          </a:p>
          <a:p>
            <a:pPr algn="r"/>
            <a:r>
              <a:rPr lang="it-IT" sz="3200" b="1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 </a:t>
            </a:r>
            <a:r>
              <a:rPr lang="it-IT" sz="3200" b="1" dirty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come lui </a:t>
            </a:r>
            <a:r>
              <a:rPr lang="it-IT" sz="3200" b="1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apriamo </a:t>
            </a:r>
            <a:r>
              <a:rPr lang="it-IT" sz="3200" b="1" dirty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 braccia </a:t>
            </a:r>
            <a:endParaRPr lang="it-IT" sz="3200" b="1" dirty="0" smtClean="0">
              <a:ln w="18415" cmpd="sng">
                <a:noFill/>
                <a:prstDash val="solid"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/>
            <a:r>
              <a:rPr lang="it-IT" sz="3200" b="1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 custodire</a:t>
            </a:r>
          </a:p>
          <a:p>
            <a:pPr algn="r"/>
            <a:r>
              <a:rPr lang="it-IT" sz="3200" b="1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3200" b="1" dirty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tutto il popolo di Dio </a:t>
            </a:r>
            <a:endParaRPr lang="it-IT" sz="3200" b="1" dirty="0" smtClean="0">
              <a:ln w="18415" cmpd="sng">
                <a:noFill/>
                <a:prstDash val="solid"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/>
            <a:r>
              <a:rPr lang="it-IT" sz="3200" b="1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 </a:t>
            </a:r>
            <a:r>
              <a:rPr lang="it-IT" sz="3200" b="1" dirty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accogliere </a:t>
            </a:r>
            <a:r>
              <a:rPr lang="it-IT" sz="3200" b="1" dirty="0">
                <a:ln w="18415" cmpd="sng">
                  <a:noFill/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con affetto </a:t>
            </a:r>
            <a:endParaRPr lang="it-IT" sz="3200" b="1" dirty="0" smtClean="0">
              <a:ln w="18415" cmpd="sng">
                <a:noFill/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/>
            <a:r>
              <a:rPr lang="it-IT" sz="3200" b="1" dirty="0" smtClean="0">
                <a:ln w="18415" cmpd="sng">
                  <a:noFill/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 tenerezza</a:t>
            </a:r>
          </a:p>
          <a:p>
            <a:pPr algn="r"/>
            <a:r>
              <a:rPr lang="it-IT" sz="3200" b="1" dirty="0" smtClean="0">
                <a:ln w="18415" cmpd="sng">
                  <a:noFill/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it-IT" sz="3200" b="1" dirty="0">
                <a:ln w="18415" cmpd="sng">
                  <a:noFill/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l’intera umanità, </a:t>
            </a:r>
            <a:endParaRPr lang="it-IT" sz="3200" b="1" dirty="0" smtClean="0">
              <a:ln w="18415" cmpd="sng">
                <a:noFill/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/>
            <a:r>
              <a:rPr lang="it-IT" sz="3200" b="1" dirty="0" smtClean="0">
                <a:ln w="18415" cmpd="sng">
                  <a:noFill/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specie </a:t>
            </a:r>
            <a:r>
              <a:rPr lang="it-IT" sz="3200" b="1" dirty="0">
                <a:ln w="18415" cmpd="sng">
                  <a:noFill/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 più poveri, </a:t>
            </a:r>
            <a:endParaRPr lang="it-IT" sz="3200" b="1" dirty="0" smtClean="0">
              <a:ln w="18415" cmpd="sng">
                <a:noFill/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/>
            <a:r>
              <a:rPr lang="it-IT" sz="3200" b="1" dirty="0" smtClean="0">
                <a:ln w="18415" cmpd="sng">
                  <a:noFill/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 </a:t>
            </a:r>
            <a:r>
              <a:rPr lang="it-IT" sz="3200" b="1" dirty="0">
                <a:ln w="18415" cmpd="sng">
                  <a:noFill/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più deboli, </a:t>
            </a:r>
            <a:endParaRPr lang="it-IT" sz="3200" b="1" dirty="0" smtClean="0">
              <a:ln w="18415" cmpd="sng">
                <a:noFill/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/>
            <a:r>
              <a:rPr lang="it-IT" sz="3200" b="1" dirty="0" smtClean="0">
                <a:ln w="18415" cmpd="sng">
                  <a:noFill/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 </a:t>
            </a:r>
            <a:r>
              <a:rPr lang="it-IT" sz="3200" b="1" dirty="0">
                <a:ln w="18415" cmpd="sng">
                  <a:noFill/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più piccoli.</a:t>
            </a:r>
            <a:endParaRPr lang="it-IT" sz="3200" b="1" cap="none" spc="0" dirty="0">
              <a:ln w="18415" cmpd="sng">
                <a:noFill/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034272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ll/>
      </p:transition>
    </mc:Choice>
    <mc:Fallback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Pictures\SFONDI E ANONIMI\Sfondi Astratti\blue_7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2" name="Rettangolo 1"/>
          <p:cNvSpPr/>
          <p:nvPr/>
        </p:nvSpPr>
        <p:spPr>
          <a:xfrm>
            <a:off x="2465497" y="-27384"/>
            <a:ext cx="4213013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6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enguiat Frisky" pitchFamily="66" charset="0"/>
              </a:rPr>
              <a:t>Con tenerezza</a:t>
            </a:r>
            <a:endParaRPr lang="it-IT" sz="6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C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enguiat Frisky" pitchFamily="66" charset="0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243153" y="1124744"/>
            <a:ext cx="8657691" cy="54784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3200" b="1" dirty="0">
                <a:ln w="18415" cmpd="sng">
                  <a:noFill/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Nella vita consacrata come possiamo affermare </a:t>
            </a:r>
            <a:endParaRPr lang="it-IT" sz="3200" b="1" dirty="0" smtClean="0">
              <a:ln w="18415" cmpd="sng">
                <a:noFill/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it-IT" sz="3200" b="1" dirty="0" smtClean="0">
                <a:ln w="18415" cmpd="sng">
                  <a:noFill/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che </a:t>
            </a:r>
            <a:r>
              <a:rPr lang="it-IT" sz="3200" b="1" dirty="0">
                <a:ln w="18415" cmpd="sng">
                  <a:noFill/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Dio è amore se non ne viviamo il mistero? </a:t>
            </a:r>
            <a:endParaRPr lang="it-IT" sz="3200" b="1" dirty="0" smtClean="0">
              <a:ln w="18415" cmpd="sng">
                <a:noFill/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it-IT" sz="3200" b="1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Se </a:t>
            </a:r>
            <a:r>
              <a:rPr lang="it-IT" sz="3200" b="1" dirty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lo viviamo, allora esigerà da noi </a:t>
            </a:r>
            <a:endParaRPr lang="it-IT" sz="3200" b="1" dirty="0" smtClean="0">
              <a:ln w="18415" cmpd="sng">
                <a:noFill/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>
              <a:spcAft>
                <a:spcPts val="1800"/>
              </a:spcAft>
            </a:pPr>
            <a:r>
              <a:rPr lang="it-IT" sz="3200" b="1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morte </a:t>
            </a:r>
            <a:r>
              <a:rPr lang="it-IT" sz="3200" b="1" dirty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 risurrezione. </a:t>
            </a:r>
            <a:endParaRPr lang="it-IT" sz="3200" b="1" dirty="0" smtClean="0">
              <a:ln w="18415" cmpd="sng">
                <a:noFill/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it-IT" sz="3200" b="1" dirty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L’amore di Dio </a:t>
            </a:r>
            <a:r>
              <a:rPr lang="it-IT" sz="3200" b="1" dirty="0" smtClean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è </a:t>
            </a:r>
            <a:r>
              <a:rPr lang="it-IT" sz="3200" b="1" dirty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generoso e non possessivo, </a:t>
            </a:r>
            <a:endParaRPr lang="it-IT" sz="3200" b="1" dirty="0" smtClean="0">
              <a:ln w="18415" cmpd="sng">
                <a:noFill/>
                <a:prstDash val="solid"/>
              </a:ln>
              <a:solidFill>
                <a:srgbClr val="FFC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it-IT" sz="3200" b="1" dirty="0" smtClean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tanto </a:t>
            </a:r>
            <a:r>
              <a:rPr lang="it-IT" sz="3200" b="1" dirty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che con esso il Padre ci dona tutto ciò </a:t>
            </a:r>
            <a:endParaRPr lang="it-IT" sz="3200" b="1" dirty="0" smtClean="0">
              <a:ln w="18415" cmpd="sng">
                <a:noFill/>
                <a:prstDash val="solid"/>
              </a:ln>
              <a:solidFill>
                <a:srgbClr val="FFC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>
              <a:spcAft>
                <a:spcPts val="1800"/>
              </a:spcAft>
            </a:pPr>
            <a:r>
              <a:rPr lang="it-IT" sz="3200" b="1" dirty="0" smtClean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che </a:t>
            </a:r>
            <a:r>
              <a:rPr lang="it-IT" sz="3200" b="1" dirty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appartiene a suo Figlio, inclusa la sua divinità</a:t>
            </a:r>
            <a:r>
              <a:rPr lang="it-IT" sz="3200" b="1" dirty="0" smtClean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</a:p>
          <a:p>
            <a:pPr algn="ctr"/>
            <a:r>
              <a:rPr lang="it-IT" sz="3200" b="1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Sposati </a:t>
            </a:r>
            <a:r>
              <a:rPr lang="it-IT" sz="3200" b="1" dirty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 </a:t>
            </a:r>
            <a:r>
              <a:rPr lang="it-IT" sz="3200" b="1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consacrati </a:t>
            </a:r>
            <a:r>
              <a:rPr lang="it-IT" sz="3200" b="1" dirty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dovrebbero vivere </a:t>
            </a:r>
            <a:endParaRPr lang="it-IT" sz="3200" b="1" dirty="0" smtClean="0">
              <a:ln w="18415" cmpd="sng">
                <a:noFill/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it-IT" sz="3200" b="1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 </a:t>
            </a:r>
            <a:r>
              <a:rPr lang="it-IT" sz="3200" b="1" dirty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partecipare di questo mistero, </a:t>
            </a:r>
            <a:endParaRPr lang="it-IT" sz="3200" b="1" dirty="0" smtClean="0">
              <a:ln w="18415" cmpd="sng">
                <a:noFill/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it-IT" sz="3200" b="1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nella </a:t>
            </a:r>
            <a:r>
              <a:rPr lang="it-IT" sz="3200" b="1" dirty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sua generosità non possessiva.</a:t>
            </a:r>
            <a:endParaRPr lang="it-IT" sz="3200" b="1" cap="none" spc="0" dirty="0">
              <a:ln w="18415" cmpd="sng">
                <a:noFill/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034272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ll/>
      </p:transition>
    </mc:Choice>
    <mc:Fallback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Pictures\SFONDI E ANONIMI\30280 - Copia.jpg"/>
          <p:cNvPicPr>
            <a:picLocks noChangeAspect="1" noChangeArrowheads="1"/>
          </p:cNvPicPr>
          <p:nvPr/>
        </p:nvPicPr>
        <p:blipFill>
          <a:blip r:embed="rId2" cstate="print"/>
          <a:srcRect l="14180" r="2486"/>
          <a:stretch>
            <a:fillRect/>
          </a:stretch>
        </p:blipFill>
        <p:spPr bwMode="auto">
          <a:xfrm>
            <a:off x="0" y="27384"/>
            <a:ext cx="9144000" cy="6858000"/>
          </a:xfrm>
          <a:prstGeom prst="rect">
            <a:avLst/>
          </a:prstGeom>
          <a:noFill/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64088" y="2924944"/>
            <a:ext cx="2967508" cy="376019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Rettangolo 2"/>
          <p:cNvSpPr/>
          <p:nvPr/>
        </p:nvSpPr>
        <p:spPr>
          <a:xfrm>
            <a:off x="467544" y="1484784"/>
            <a:ext cx="8388424" cy="440120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it-IT" sz="2800" dirty="0" smtClean="0">
                <a:ln w="11430"/>
                <a:latin typeface="Book Antiqua" panose="02040602050305030304" pitchFamily="18" charset="0"/>
              </a:rPr>
              <a:t>«</a:t>
            </a:r>
            <a:r>
              <a:rPr lang="it-IT" sz="2800" dirty="0" smtClean="0">
                <a:ln w="11430"/>
                <a:latin typeface="Book Antiqua" panose="02040602050305030304" pitchFamily="18" charset="0"/>
              </a:rPr>
              <a:t>Si </a:t>
            </a:r>
            <a:r>
              <a:rPr lang="it-IT" sz="2800" dirty="0">
                <a:ln w="11430"/>
                <a:latin typeface="Book Antiqua" panose="02040602050305030304" pitchFamily="18" charset="0"/>
              </a:rPr>
              <a:t>chiamerà congregazione di S. </a:t>
            </a:r>
            <a:r>
              <a:rPr lang="it-IT" sz="2800" dirty="0">
                <a:ln w="11430"/>
                <a:latin typeface="Book Antiqua" panose="02040602050305030304" pitchFamily="18" charset="0"/>
              </a:rPr>
              <a:t>Giuseppe, </a:t>
            </a:r>
            <a:endParaRPr lang="it-IT" sz="2800" dirty="0" smtClean="0">
              <a:ln w="11430"/>
              <a:latin typeface="Book Antiqua" panose="02040602050305030304" pitchFamily="18" charset="0"/>
            </a:endParaRPr>
          </a:p>
          <a:p>
            <a:r>
              <a:rPr lang="it-IT" sz="2800" dirty="0" smtClean="0">
                <a:ln w="11430"/>
                <a:latin typeface="Book Antiqua" panose="02040602050305030304" pitchFamily="18" charset="0"/>
              </a:rPr>
              <a:t>nome </a:t>
            </a:r>
            <a:r>
              <a:rPr lang="it-IT" sz="2800" dirty="0">
                <a:ln w="11430"/>
                <a:latin typeface="Book Antiqua" panose="02040602050305030304" pitchFamily="18" charset="0"/>
              </a:rPr>
              <a:t>amabile </a:t>
            </a:r>
            <a:r>
              <a:rPr lang="it-IT" sz="2800" dirty="0" smtClean="0">
                <a:ln w="11430"/>
                <a:latin typeface="Book Antiqua" panose="02040602050305030304" pitchFamily="18" charset="0"/>
              </a:rPr>
              <a:t>che </a:t>
            </a:r>
            <a:r>
              <a:rPr lang="it-IT" sz="2800" dirty="0">
                <a:ln w="11430"/>
                <a:latin typeface="Book Antiqua" panose="02040602050305030304" pitchFamily="18" charset="0"/>
              </a:rPr>
              <a:t>ricorderà alle suore </a:t>
            </a:r>
            <a:endParaRPr lang="it-IT" sz="2800" dirty="0" smtClean="0">
              <a:ln w="11430"/>
              <a:latin typeface="Book Antiqua" panose="02040602050305030304" pitchFamily="18" charset="0"/>
            </a:endParaRPr>
          </a:p>
          <a:p>
            <a:r>
              <a:rPr lang="it-IT" sz="2800" dirty="0" smtClean="0">
                <a:ln w="11430"/>
                <a:latin typeface="Book Antiqua" panose="02040602050305030304" pitchFamily="18" charset="0"/>
              </a:rPr>
              <a:t>il </a:t>
            </a:r>
            <a:r>
              <a:rPr lang="it-IT" sz="2800" dirty="0">
                <a:ln w="11430"/>
                <a:latin typeface="Book Antiqua" panose="02040602050305030304" pitchFamily="18" charset="0"/>
              </a:rPr>
              <a:t>dovere di assistere </a:t>
            </a:r>
            <a:r>
              <a:rPr lang="it-IT" sz="2800" dirty="0" smtClean="0">
                <a:ln w="11430"/>
                <a:latin typeface="Book Antiqua" panose="02040602050305030304" pitchFamily="18" charset="0"/>
              </a:rPr>
              <a:t>e </a:t>
            </a:r>
            <a:r>
              <a:rPr lang="it-IT" sz="2800" dirty="0">
                <a:ln w="11430"/>
                <a:latin typeface="Book Antiqua" panose="02040602050305030304" pitchFamily="18" charset="0"/>
              </a:rPr>
              <a:t>servire il prossimo </a:t>
            </a:r>
            <a:endParaRPr lang="it-IT" sz="2800" dirty="0" smtClean="0">
              <a:ln w="11430"/>
              <a:latin typeface="Book Antiqua" panose="02040602050305030304" pitchFamily="18" charset="0"/>
            </a:endParaRPr>
          </a:p>
          <a:p>
            <a:r>
              <a:rPr lang="it-IT" sz="2800" dirty="0" smtClean="0">
                <a:ln w="11430"/>
                <a:latin typeface="Book Antiqua" panose="02040602050305030304" pitchFamily="18" charset="0"/>
              </a:rPr>
              <a:t>con </a:t>
            </a:r>
            <a:r>
              <a:rPr lang="it-IT" sz="2800" dirty="0">
                <a:ln w="11430"/>
                <a:latin typeface="Book Antiqua" panose="02040602050305030304" pitchFamily="18" charset="0"/>
              </a:rPr>
              <a:t>la stessa cura, </a:t>
            </a:r>
            <a:endParaRPr lang="it-IT" sz="2800" dirty="0" smtClean="0">
              <a:ln w="11430"/>
              <a:latin typeface="Book Antiqua" panose="02040602050305030304" pitchFamily="18" charset="0"/>
            </a:endParaRPr>
          </a:p>
          <a:p>
            <a:r>
              <a:rPr lang="it-IT" sz="2800" dirty="0" smtClean="0">
                <a:ln w="11430"/>
                <a:latin typeface="Book Antiqua" panose="02040602050305030304" pitchFamily="18" charset="0"/>
              </a:rPr>
              <a:t>diligenza e </a:t>
            </a:r>
            <a:r>
              <a:rPr lang="it-IT" sz="2800" dirty="0">
                <a:ln w="11430"/>
                <a:latin typeface="Book Antiqua" panose="02040602050305030304" pitchFamily="18" charset="0"/>
              </a:rPr>
              <a:t>carità cordiale </a:t>
            </a:r>
            <a:endParaRPr lang="it-IT" sz="2800" dirty="0" smtClean="0">
              <a:ln w="11430"/>
              <a:latin typeface="Book Antiqua" panose="02040602050305030304" pitchFamily="18" charset="0"/>
            </a:endParaRPr>
          </a:p>
          <a:p>
            <a:r>
              <a:rPr lang="it-IT" sz="2800" dirty="0" smtClean="0">
                <a:ln w="11430"/>
                <a:latin typeface="Book Antiqua" panose="02040602050305030304" pitchFamily="18" charset="0"/>
              </a:rPr>
              <a:t>con </a:t>
            </a:r>
            <a:r>
              <a:rPr lang="it-IT" sz="2800" dirty="0">
                <a:ln w="11430"/>
                <a:latin typeface="Book Antiqua" panose="02040602050305030304" pitchFamily="18" charset="0"/>
              </a:rPr>
              <a:t>le quali il santo serviva </a:t>
            </a:r>
            <a:endParaRPr lang="it-IT" sz="2800" dirty="0" smtClean="0">
              <a:ln w="11430"/>
              <a:latin typeface="Book Antiqua" panose="02040602050305030304" pitchFamily="18" charset="0"/>
            </a:endParaRPr>
          </a:p>
          <a:p>
            <a:r>
              <a:rPr lang="it-IT" sz="2800" dirty="0" smtClean="0">
                <a:ln w="11430"/>
                <a:latin typeface="Book Antiqua" panose="02040602050305030304" pitchFamily="18" charset="0"/>
              </a:rPr>
              <a:t>la </a:t>
            </a:r>
            <a:r>
              <a:rPr lang="it-IT" sz="2800" dirty="0">
                <a:ln w="11430"/>
                <a:latin typeface="Book Antiqua" panose="02040602050305030304" pitchFamily="18" charset="0"/>
              </a:rPr>
              <a:t>Vergine santa, </a:t>
            </a:r>
            <a:endParaRPr lang="it-IT" sz="2800" dirty="0" smtClean="0">
              <a:ln w="11430"/>
              <a:latin typeface="Book Antiqua" panose="02040602050305030304" pitchFamily="18" charset="0"/>
            </a:endParaRPr>
          </a:p>
          <a:p>
            <a:r>
              <a:rPr lang="it-IT" sz="2800" dirty="0" smtClean="0">
                <a:ln w="11430"/>
                <a:latin typeface="Book Antiqua" panose="02040602050305030304" pitchFamily="18" charset="0"/>
              </a:rPr>
              <a:t>sua </a:t>
            </a:r>
            <a:r>
              <a:rPr lang="it-IT" sz="2800" dirty="0">
                <a:ln w="11430"/>
                <a:latin typeface="Book Antiqua" panose="02040602050305030304" pitchFamily="18" charset="0"/>
              </a:rPr>
              <a:t>purissima sposa, </a:t>
            </a:r>
            <a:endParaRPr lang="it-IT" sz="2800" dirty="0" smtClean="0">
              <a:ln w="11430"/>
              <a:latin typeface="Book Antiqua" panose="02040602050305030304" pitchFamily="18" charset="0"/>
            </a:endParaRPr>
          </a:p>
          <a:p>
            <a:r>
              <a:rPr lang="it-IT" sz="2800" dirty="0" smtClean="0">
                <a:ln w="11430"/>
                <a:latin typeface="Book Antiqua" panose="02040602050305030304" pitchFamily="18" charset="0"/>
              </a:rPr>
              <a:t>e </a:t>
            </a:r>
            <a:r>
              <a:rPr lang="it-IT" sz="2800" dirty="0">
                <a:ln w="11430"/>
                <a:latin typeface="Book Antiqua" panose="02040602050305030304" pitchFamily="18" charset="0"/>
              </a:rPr>
              <a:t>il Salvatore Gesù </a:t>
            </a:r>
            <a:endParaRPr lang="it-IT" sz="2800" dirty="0" smtClean="0">
              <a:ln w="11430"/>
              <a:latin typeface="Book Antiqua" panose="02040602050305030304" pitchFamily="18" charset="0"/>
            </a:endParaRPr>
          </a:p>
          <a:p>
            <a:pPr>
              <a:spcAft>
                <a:spcPts val="1200"/>
              </a:spcAft>
            </a:pPr>
            <a:r>
              <a:rPr lang="it-IT" sz="2800" dirty="0" smtClean="0">
                <a:ln w="11430"/>
                <a:latin typeface="Book Antiqua" panose="02040602050305030304" pitchFamily="18" charset="0"/>
              </a:rPr>
              <a:t>affidato </a:t>
            </a:r>
            <a:r>
              <a:rPr lang="it-IT" sz="2800" dirty="0">
                <a:ln w="11430"/>
                <a:latin typeface="Book Antiqua" panose="02040602050305030304" pitchFamily="18" charset="0"/>
              </a:rPr>
              <a:t>alle sue </a:t>
            </a:r>
            <a:r>
              <a:rPr lang="it-IT" sz="2800" dirty="0" smtClean="0">
                <a:ln w="11430"/>
                <a:latin typeface="Book Antiqua" panose="02040602050305030304" pitchFamily="18" charset="0"/>
              </a:rPr>
              <a:t>cure».</a:t>
            </a:r>
            <a:endParaRPr lang="it-IT" sz="2800" dirty="0">
              <a:ln w="11430"/>
              <a:latin typeface="Book Antiqua" panose="02040602050305030304" pitchFamily="18" charset="0"/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1547664" y="548680"/>
            <a:ext cx="6912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 smtClean="0">
                <a:ln w="11430"/>
                <a:solidFill>
                  <a:srgbClr val="9E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DAGLI SCRITTI </a:t>
            </a:r>
            <a:r>
              <a:rPr lang="it-IT" sz="2800" b="1" dirty="0" err="1" smtClean="0">
                <a:ln w="11430"/>
                <a:solidFill>
                  <a:srgbClr val="9E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DI</a:t>
            </a:r>
            <a:r>
              <a:rPr lang="it-IT" sz="2800" b="1" dirty="0" smtClean="0">
                <a:ln w="11430"/>
                <a:solidFill>
                  <a:srgbClr val="9E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P. JEAN-PIERRE </a:t>
            </a:r>
            <a:r>
              <a:rPr lang="it-IT" sz="2800" b="1" dirty="0" smtClean="0">
                <a:ln w="11430"/>
                <a:solidFill>
                  <a:srgbClr val="9E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MÉDAILLE</a:t>
            </a:r>
            <a:endParaRPr lang="it-IT" sz="2800" dirty="0" smtClean="0">
              <a:ln w="11430"/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034272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ll/>
      </p:transition>
    </mc:Choice>
    <mc:Fallback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user\Pictures\SFONDI E ANONIMI\sfondo7.jpg"/>
          <p:cNvPicPr>
            <a:picLocks noChangeAspect="1" noChangeArrowheads="1"/>
          </p:cNvPicPr>
          <p:nvPr/>
        </p:nvPicPr>
        <p:blipFill>
          <a:blip r:embed="rId2" cstate="print">
            <a:lum bright="20000"/>
          </a:blip>
          <a:srcRect l="6503" r="6590"/>
          <a:stretch>
            <a:fillRect/>
          </a:stretch>
        </p:blipFill>
        <p:spPr bwMode="auto">
          <a:xfrm>
            <a:off x="0" y="0"/>
            <a:ext cx="9173678" cy="6885384"/>
          </a:xfrm>
          <a:prstGeom prst="rect">
            <a:avLst/>
          </a:prstGeom>
          <a:noFill/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00192" y="3212976"/>
            <a:ext cx="2592288" cy="3284748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476672"/>
            <a:ext cx="3276197" cy="325981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95936" y="260648"/>
            <a:ext cx="2800371" cy="425879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3997493"/>
            <a:ext cx="4856013" cy="267186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5235842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ll/>
      </p:transition>
    </mc:Choice>
    <mc:Fallback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user\Pictures\SFONDI E ANONIMI\sfondo7.jpg"/>
          <p:cNvPicPr>
            <a:picLocks noChangeAspect="1" noChangeArrowheads="1"/>
          </p:cNvPicPr>
          <p:nvPr/>
        </p:nvPicPr>
        <p:blipFill>
          <a:blip r:embed="rId2" cstate="print">
            <a:lum bright="20000"/>
          </a:blip>
          <a:srcRect l="6503" r="6590"/>
          <a:stretch>
            <a:fillRect/>
          </a:stretch>
        </p:blipFill>
        <p:spPr bwMode="auto">
          <a:xfrm>
            <a:off x="0" y="0"/>
            <a:ext cx="9173678" cy="6885384"/>
          </a:xfrm>
          <a:prstGeom prst="rect">
            <a:avLst/>
          </a:prstGeom>
          <a:noFill/>
        </p:spPr>
      </p:pic>
      <p:pic>
        <p:nvPicPr>
          <p:cNvPr id="2" name="Immagin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581" r="3806"/>
          <a:stretch>
            <a:fillRect/>
          </a:stretch>
        </p:blipFill>
        <p:spPr>
          <a:xfrm>
            <a:off x="4823520" y="1556792"/>
            <a:ext cx="4320480" cy="3411966"/>
          </a:xfrm>
          <a:prstGeom prst="rect">
            <a:avLst/>
          </a:prstGeom>
        </p:spPr>
      </p:pic>
      <p:sp>
        <p:nvSpPr>
          <p:cNvPr id="3" name="Rettangolo 2"/>
          <p:cNvSpPr/>
          <p:nvPr/>
        </p:nvSpPr>
        <p:spPr>
          <a:xfrm>
            <a:off x="1331640" y="260648"/>
            <a:ext cx="649620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Uomo giusto che non teme</a:t>
            </a:r>
            <a:endParaRPr lang="it-IT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179512" y="1124744"/>
            <a:ext cx="4841775" cy="224676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just"/>
            <a:r>
              <a:rPr lang="it-IT" sz="2800" dirty="0" smtClean="0">
                <a:solidFill>
                  <a:srgbClr val="922300"/>
                </a:solidFill>
              </a:rPr>
              <a:t>L’amore di Dio </a:t>
            </a:r>
          </a:p>
          <a:p>
            <a:pPr algn="just"/>
            <a:r>
              <a:rPr lang="it-IT" sz="2800" dirty="0" smtClean="0">
                <a:solidFill>
                  <a:srgbClr val="922300"/>
                </a:solidFill>
              </a:rPr>
              <a:t>si rivela a Giuseppe </a:t>
            </a:r>
          </a:p>
          <a:p>
            <a:pPr algn="just"/>
            <a:r>
              <a:rPr lang="it-IT" sz="2800" dirty="0" smtClean="0">
                <a:solidFill>
                  <a:srgbClr val="922300"/>
                </a:solidFill>
              </a:rPr>
              <a:t>nell’intimo della sua coscienza, </a:t>
            </a:r>
          </a:p>
          <a:p>
            <a:pPr algn="just"/>
            <a:r>
              <a:rPr lang="it-IT" sz="2800" dirty="0" smtClean="0">
                <a:solidFill>
                  <a:srgbClr val="922300"/>
                </a:solidFill>
              </a:rPr>
              <a:t>con la lama dello stupore, </a:t>
            </a:r>
          </a:p>
          <a:p>
            <a:pPr algn="just"/>
            <a:r>
              <a:rPr lang="it-IT" sz="2800" dirty="0" smtClean="0">
                <a:solidFill>
                  <a:srgbClr val="922300"/>
                </a:solidFill>
              </a:rPr>
              <a:t>del disorientamento.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179512" y="3717032"/>
            <a:ext cx="489654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 smtClean="0">
                <a:solidFill>
                  <a:srgbClr val="922300"/>
                </a:solidFill>
              </a:rPr>
              <a:t>Giuseppe è destabilizzato, </a:t>
            </a:r>
          </a:p>
          <a:p>
            <a:pPr algn="just"/>
            <a:r>
              <a:rPr lang="it-IT" sz="2800" dirty="0" smtClean="0">
                <a:solidFill>
                  <a:srgbClr val="922300"/>
                </a:solidFill>
              </a:rPr>
              <a:t>ma si fida ciecamente di Maria, </a:t>
            </a:r>
          </a:p>
          <a:p>
            <a:pPr algn="just"/>
            <a:r>
              <a:rPr lang="it-IT" sz="2800" dirty="0" smtClean="0">
                <a:solidFill>
                  <a:srgbClr val="922300"/>
                </a:solidFill>
              </a:rPr>
              <a:t>si affida alle mani di Dio, </a:t>
            </a:r>
          </a:p>
          <a:p>
            <a:pPr algn="just"/>
            <a:r>
              <a:rPr lang="it-IT" sz="2800" dirty="0" smtClean="0">
                <a:solidFill>
                  <a:srgbClr val="922300"/>
                </a:solidFill>
              </a:rPr>
              <a:t>sa che la Sua grandezza abita </a:t>
            </a:r>
          </a:p>
          <a:p>
            <a:pPr algn="just"/>
            <a:r>
              <a:rPr lang="it-IT" sz="2800" dirty="0" smtClean="0">
                <a:solidFill>
                  <a:srgbClr val="922300"/>
                </a:solidFill>
              </a:rPr>
              <a:t>nelle impossibilità dell’uomo. </a:t>
            </a:r>
          </a:p>
        </p:txBody>
      </p:sp>
    </p:spTree>
    <p:extLst>
      <p:ext uri="{BB962C8B-B14F-4D97-AF65-F5344CB8AC3E}">
        <p14:creationId xmlns:p14="http://schemas.microsoft.com/office/powerpoint/2010/main" xmlns="" val="34950189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ll/>
      </p:transition>
    </mc:Choice>
    <mc:Fallback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user\Pictures\SFONDI E ANONIMI\sfondo7.jpg"/>
          <p:cNvPicPr>
            <a:picLocks noChangeAspect="1" noChangeArrowheads="1"/>
          </p:cNvPicPr>
          <p:nvPr/>
        </p:nvPicPr>
        <p:blipFill>
          <a:blip r:embed="rId2" cstate="print">
            <a:lum bright="20000"/>
          </a:blip>
          <a:srcRect l="6503" r="6590"/>
          <a:stretch>
            <a:fillRect/>
          </a:stretch>
        </p:blipFill>
        <p:spPr bwMode="auto">
          <a:xfrm>
            <a:off x="0" y="0"/>
            <a:ext cx="9173678" cy="6885384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2564904"/>
            <a:ext cx="4608512" cy="33348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ttangolo 1"/>
          <p:cNvSpPr/>
          <p:nvPr/>
        </p:nvSpPr>
        <p:spPr>
          <a:xfrm>
            <a:off x="0" y="404664"/>
            <a:ext cx="910850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4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Uomo giusto che non teme</a:t>
            </a:r>
          </a:p>
        </p:txBody>
      </p:sp>
      <p:sp>
        <p:nvSpPr>
          <p:cNvPr id="3" name="Rettangolo 2"/>
          <p:cNvSpPr/>
          <p:nvPr/>
        </p:nvSpPr>
        <p:spPr>
          <a:xfrm>
            <a:off x="395536" y="1412776"/>
            <a:ext cx="6704392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it-IT" sz="2800" dirty="0">
                <a:solidFill>
                  <a:srgbClr val="922300"/>
                </a:solidFill>
              </a:rPr>
              <a:t>D</a:t>
            </a:r>
            <a:r>
              <a:rPr lang="it-IT" sz="2800" dirty="0" smtClean="0">
                <a:solidFill>
                  <a:srgbClr val="922300"/>
                </a:solidFill>
              </a:rPr>
              <a:t>ecide di lasciare libera Maria in segreto, </a:t>
            </a:r>
          </a:p>
          <a:p>
            <a:pPr algn="just"/>
            <a:r>
              <a:rPr lang="it-IT" sz="2800" dirty="0" smtClean="0">
                <a:solidFill>
                  <a:srgbClr val="922300"/>
                </a:solidFill>
              </a:rPr>
              <a:t>“poiché era giusto”.</a:t>
            </a:r>
            <a:endParaRPr lang="it-IT" sz="2800" dirty="0">
              <a:solidFill>
                <a:srgbClr val="922300"/>
              </a:solidFill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5364088" y="2276872"/>
            <a:ext cx="3132856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it-IT" sz="2400" b="1" dirty="0" smtClean="0">
                <a:ln w="31550" cmpd="sng">
                  <a:noFill/>
                  <a:prstDash val="solid"/>
                </a:ln>
              </a:rPr>
              <a:t>Solo a questo punto </a:t>
            </a:r>
          </a:p>
          <a:p>
            <a:r>
              <a:rPr lang="it-IT" sz="2400" b="1" dirty="0" smtClean="0">
                <a:ln w="31550" cmpd="sng">
                  <a:noFill/>
                  <a:prstDash val="solid"/>
                </a:ln>
              </a:rPr>
              <a:t>Dio si dà a sentire: </a:t>
            </a:r>
          </a:p>
        </p:txBody>
      </p:sp>
      <p:sp>
        <p:nvSpPr>
          <p:cNvPr id="7" name="Rettangolo 6"/>
          <p:cNvSpPr/>
          <p:nvPr/>
        </p:nvSpPr>
        <p:spPr>
          <a:xfrm>
            <a:off x="4860032" y="3284984"/>
            <a:ext cx="4057777" cy="138499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it-IT" sz="2400" dirty="0" smtClean="0">
                <a:ln w="31550" cmpd="sng">
                  <a:noFill/>
                  <a:prstDash val="solid"/>
                </a:ln>
              </a:rPr>
              <a:t> </a:t>
            </a:r>
            <a:r>
              <a:rPr lang="it-IT" sz="2800" b="1" dirty="0" smtClean="0">
                <a:ln w="18415" cmpd="sng">
                  <a:noFill/>
                  <a:prstDash val="solid"/>
                </a:ln>
                <a:solidFill>
                  <a:srgbClr val="0070C0"/>
                </a:solidFill>
              </a:rPr>
              <a:t>«Giuseppe, non temere, </a:t>
            </a:r>
          </a:p>
          <a:p>
            <a:r>
              <a:rPr lang="it-IT" sz="2800" b="1" dirty="0" smtClean="0">
                <a:ln w="18415" cmpd="sng">
                  <a:noFill/>
                  <a:prstDash val="solid"/>
                </a:ln>
                <a:solidFill>
                  <a:srgbClr val="0070C0"/>
                </a:solidFill>
              </a:rPr>
              <a:t>di prendere con te Maria, </a:t>
            </a:r>
          </a:p>
          <a:p>
            <a:r>
              <a:rPr lang="it-IT" sz="2800" b="1" dirty="0" smtClean="0">
                <a:ln w="18415" cmpd="sng">
                  <a:noFill/>
                  <a:prstDash val="solid"/>
                </a:ln>
                <a:solidFill>
                  <a:srgbClr val="0070C0"/>
                </a:solidFill>
              </a:rPr>
              <a:t>tua sposa». </a:t>
            </a:r>
          </a:p>
        </p:txBody>
      </p:sp>
      <p:sp>
        <p:nvSpPr>
          <p:cNvPr id="8" name="Rettangolo 7"/>
          <p:cNvSpPr/>
          <p:nvPr/>
        </p:nvSpPr>
        <p:spPr>
          <a:xfrm>
            <a:off x="5436096" y="4797152"/>
            <a:ext cx="346768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it-IT" sz="2400" b="1" dirty="0" smtClean="0">
                <a:ln w="31550" cmpd="sng">
                  <a:noFill/>
                  <a:prstDash val="solid"/>
                </a:ln>
              </a:rPr>
              <a:t>Qui scatta la rivelazione </a:t>
            </a:r>
          </a:p>
          <a:p>
            <a:r>
              <a:rPr lang="it-IT" sz="2400" b="1" dirty="0" smtClean="0">
                <a:ln w="31550" cmpd="sng">
                  <a:noFill/>
                  <a:prstDash val="solid"/>
                </a:ln>
              </a:rPr>
              <a:t>del grande mistero che </a:t>
            </a:r>
          </a:p>
          <a:p>
            <a:r>
              <a:rPr lang="it-IT" sz="2400" b="1" dirty="0" smtClean="0">
                <a:ln w="31550" cmpd="sng">
                  <a:noFill/>
                  <a:prstDash val="solid"/>
                </a:ln>
              </a:rPr>
              <a:t>si sta compiendo in Maria</a:t>
            </a:r>
            <a:endParaRPr lang="it-IT" sz="2400" b="1" dirty="0">
              <a:ln w="31550" cmpd="sng">
                <a:noFill/>
                <a:prstDash val="solid"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908048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ll/>
      </p:transition>
    </mc:Choice>
    <mc:Fallback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user\Pictures\SFONDI E ANONIMI\sfondo7.jpg"/>
          <p:cNvPicPr>
            <a:picLocks noChangeAspect="1" noChangeArrowheads="1"/>
          </p:cNvPicPr>
          <p:nvPr/>
        </p:nvPicPr>
        <p:blipFill>
          <a:blip r:embed="rId3" cstate="print">
            <a:lum bright="20000"/>
          </a:blip>
          <a:srcRect l="6503" r="6590"/>
          <a:stretch>
            <a:fillRect/>
          </a:stretch>
        </p:blipFill>
        <p:spPr bwMode="auto">
          <a:xfrm>
            <a:off x="0" y="0"/>
            <a:ext cx="9173678" cy="6885384"/>
          </a:xfrm>
          <a:prstGeom prst="rect">
            <a:avLst/>
          </a:prstGeom>
          <a:noFill/>
        </p:spPr>
      </p:pic>
      <p:sp>
        <p:nvSpPr>
          <p:cNvPr id="2" name="Rettangolo 1"/>
          <p:cNvSpPr/>
          <p:nvPr/>
        </p:nvSpPr>
        <p:spPr>
          <a:xfrm>
            <a:off x="0" y="260648"/>
            <a:ext cx="9144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4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Uomo giusto che non teme</a:t>
            </a:r>
          </a:p>
        </p:txBody>
      </p:sp>
      <p:sp>
        <p:nvSpPr>
          <p:cNvPr id="4" name="Rettangolo 3"/>
          <p:cNvSpPr/>
          <p:nvPr/>
        </p:nvSpPr>
        <p:spPr>
          <a:xfrm>
            <a:off x="899592" y="1124744"/>
            <a:ext cx="7416823" cy="32316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it-IT" sz="2800" b="0" cap="none" spc="0" dirty="0" smtClean="0">
                <a:ln w="18415" cmpd="sng">
                  <a:noFill/>
                  <a:prstDash val="solid"/>
                </a:ln>
              </a:rPr>
              <a:t>Si aprono allora per Giuseppe </a:t>
            </a:r>
          </a:p>
          <a:p>
            <a:pPr algn="just"/>
            <a:r>
              <a:rPr lang="it-IT" sz="3600" b="1" cap="none" spc="0" dirty="0" smtClean="0">
                <a:ln w="18415" cmpd="sng">
                  <a:noFill/>
                  <a:prstDash val="solid"/>
                </a:ln>
                <a:solidFill>
                  <a:srgbClr val="B40000"/>
                </a:solidFill>
              </a:rPr>
              <a:t>una vita nuova e una missione unica</a:t>
            </a:r>
            <a:r>
              <a:rPr lang="it-IT" sz="3600" b="0" cap="none" spc="0" dirty="0" smtClean="0">
                <a:ln w="18415" cmpd="sng">
                  <a:noFill/>
                  <a:prstDash val="solid"/>
                </a:ln>
                <a:solidFill>
                  <a:srgbClr val="B40000"/>
                </a:solidFill>
              </a:rPr>
              <a:t>: </a:t>
            </a:r>
            <a:r>
              <a:rPr lang="it-IT" sz="2800" dirty="0" smtClean="0">
                <a:ln w="18415" cmpd="sng">
                  <a:noFill/>
                  <a:prstDash val="solid"/>
                </a:ln>
              </a:rPr>
              <a:t>egli dovrà trasmettere la linea ereditaria </a:t>
            </a:r>
            <a:r>
              <a:rPr lang="it-IT" sz="2800" dirty="0" err="1" smtClean="0">
                <a:ln w="18415" cmpd="sng">
                  <a:noFill/>
                  <a:prstDash val="solid"/>
                </a:ln>
              </a:rPr>
              <a:t>davidica</a:t>
            </a:r>
            <a:r>
              <a:rPr lang="it-IT" sz="2800" dirty="0" smtClean="0">
                <a:ln w="18415" cmpd="sng">
                  <a:noFill/>
                  <a:prstDash val="solid"/>
                </a:ln>
              </a:rPr>
              <a:t> al figlio di Maria, nella qualità di padre legale. </a:t>
            </a:r>
          </a:p>
          <a:p>
            <a:pPr algn="just"/>
            <a:r>
              <a:rPr lang="it-IT" sz="2800" dirty="0" smtClean="0">
                <a:ln w="18415" cmpd="sng">
                  <a:noFill/>
                  <a:prstDash val="solid"/>
                </a:ln>
              </a:rPr>
              <a:t>Quel dialogo con Dio gli ha ridato Maria e ha portato al massimo compimento il suo amore, la sua stessa vita.</a:t>
            </a:r>
            <a:endParaRPr lang="it-IT" sz="2800" dirty="0">
              <a:ln w="18415" cmpd="sng">
                <a:noFill/>
                <a:prstDash val="solid"/>
              </a:ln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0" y="4437112"/>
            <a:ext cx="9144000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400" b="1" dirty="0" smtClean="0">
                <a:solidFill>
                  <a:srgbClr val="0070C0"/>
                </a:solidFill>
              </a:rPr>
              <a:t>Giuseppe si affida a Dio, </a:t>
            </a:r>
          </a:p>
          <a:p>
            <a:pPr algn="ctr"/>
            <a:r>
              <a:rPr lang="it-IT" sz="2400" b="1" dirty="0" smtClean="0">
                <a:solidFill>
                  <a:srgbClr val="0070C0"/>
                </a:solidFill>
              </a:rPr>
              <a:t>accoglie Maria e il Figlio Gesù, </a:t>
            </a:r>
          </a:p>
          <a:p>
            <a:pPr algn="ctr"/>
            <a:r>
              <a:rPr lang="it-IT" sz="2400" b="1" dirty="0" smtClean="0">
                <a:solidFill>
                  <a:srgbClr val="0070C0"/>
                </a:solidFill>
              </a:rPr>
              <a:t>ne sarà ogni giorno il custode, il padre, </a:t>
            </a:r>
          </a:p>
          <a:p>
            <a:pPr algn="ctr"/>
            <a:r>
              <a:rPr lang="it-IT" sz="2400" b="1" dirty="0" smtClean="0">
                <a:solidFill>
                  <a:srgbClr val="0070C0"/>
                </a:solidFill>
              </a:rPr>
              <a:t>la sicurezza, la forza per crescerlo </a:t>
            </a:r>
          </a:p>
          <a:p>
            <a:pPr algn="ctr"/>
            <a:r>
              <a:rPr lang="it-IT" sz="2400" b="1" dirty="0" smtClean="0">
                <a:solidFill>
                  <a:srgbClr val="0070C0"/>
                </a:solidFill>
              </a:rPr>
              <a:t>in età, sapienza e grazia.</a:t>
            </a:r>
            <a:endParaRPr lang="it-IT" sz="2400" b="1" dirty="0">
              <a:solidFill>
                <a:srgbClr val="0070C0"/>
              </a:solidFill>
            </a:endParaRPr>
          </a:p>
        </p:txBody>
      </p:sp>
      <p:sp>
        <p:nvSpPr>
          <p:cNvPr id="7" name="Ovale 6"/>
          <p:cNvSpPr/>
          <p:nvPr/>
        </p:nvSpPr>
        <p:spPr>
          <a:xfrm>
            <a:off x="1979712" y="4221088"/>
            <a:ext cx="5184576" cy="2420888"/>
          </a:xfrm>
          <a:prstGeom prst="ellipse">
            <a:avLst/>
          </a:prstGeom>
          <a:noFill/>
          <a:ln w="19050">
            <a:solidFill>
              <a:srgbClr val="B4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3079160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ll/>
      </p:transition>
    </mc:Choice>
    <mc:Fallback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Pictures\SFONDI E ANONIMI\sfondo7.jpg"/>
          <p:cNvPicPr>
            <a:picLocks noChangeAspect="1" noChangeArrowheads="1"/>
          </p:cNvPicPr>
          <p:nvPr/>
        </p:nvPicPr>
        <p:blipFill>
          <a:blip r:embed="rId2" cstate="print">
            <a:lum bright="20000"/>
          </a:blip>
          <a:srcRect l="6503" r="6590"/>
          <a:stretch>
            <a:fillRect/>
          </a:stretch>
        </p:blipFill>
        <p:spPr bwMode="auto">
          <a:xfrm>
            <a:off x="-29678" y="0"/>
            <a:ext cx="9173678" cy="6885384"/>
          </a:xfrm>
          <a:prstGeom prst="rect">
            <a:avLst/>
          </a:prstGeom>
          <a:noFill/>
        </p:spPr>
      </p:pic>
      <p:sp>
        <p:nvSpPr>
          <p:cNvPr id="2" name="Rettangolo 1"/>
          <p:cNvSpPr/>
          <p:nvPr/>
        </p:nvSpPr>
        <p:spPr>
          <a:xfrm>
            <a:off x="0" y="260648"/>
            <a:ext cx="9144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4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Uomo giusto che non teme</a:t>
            </a:r>
          </a:p>
        </p:txBody>
      </p:sp>
      <p:sp>
        <p:nvSpPr>
          <p:cNvPr id="4" name="Rettangolo 3"/>
          <p:cNvSpPr/>
          <p:nvPr/>
        </p:nvSpPr>
        <p:spPr>
          <a:xfrm>
            <a:off x="-36512" y="3861048"/>
            <a:ext cx="9144000" cy="218521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it-IT" sz="2800" dirty="0" smtClean="0"/>
              <a:t>La vita consacrata tende verso un futuro ignoto </a:t>
            </a:r>
          </a:p>
          <a:p>
            <a:pPr algn="ctr"/>
            <a:r>
              <a:rPr lang="it-IT" sz="2800" dirty="0" smtClean="0"/>
              <a:t>che non siamo in grado di controllare.</a:t>
            </a:r>
          </a:p>
          <a:p>
            <a:pPr algn="ctr"/>
            <a:endParaRPr lang="it-IT" sz="800" dirty="0" smtClean="0"/>
          </a:p>
          <a:p>
            <a:pPr algn="ctr"/>
            <a:r>
              <a:rPr lang="it-IT" sz="3600" b="1" dirty="0" smtClean="0">
                <a:ln w="18415" cmpd="sng">
                  <a:noFill/>
                  <a:prstDash val="solid"/>
                </a:ln>
                <a:solidFill>
                  <a:srgbClr val="B40000"/>
                </a:solidFill>
              </a:rPr>
              <a:t>«Come posso impegnarmi fino alla morte </a:t>
            </a:r>
          </a:p>
          <a:p>
            <a:pPr algn="ctr"/>
            <a:r>
              <a:rPr lang="it-IT" sz="3600" b="1" dirty="0" smtClean="0">
                <a:ln w="18415" cmpd="sng">
                  <a:noFill/>
                  <a:prstDash val="solid"/>
                </a:ln>
                <a:solidFill>
                  <a:srgbClr val="B40000"/>
                </a:solidFill>
              </a:rPr>
              <a:t>se non so chi o che cosa diventerò?». </a:t>
            </a:r>
            <a:endParaRPr lang="it-IT" sz="3600" b="1" dirty="0">
              <a:ln w="18415" cmpd="sng">
                <a:noFill/>
                <a:prstDash val="solid"/>
              </a:ln>
              <a:solidFill>
                <a:srgbClr val="B40000"/>
              </a:solidFill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0" y="1268760"/>
            <a:ext cx="9144000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 smtClean="0">
                <a:ln w="18415" cmpd="sng">
                  <a:noFill/>
                  <a:prstDash val="solid"/>
                </a:ln>
              </a:rPr>
              <a:t>Volendo rapportare l’esperienza di Giuseppe all’ambito </a:t>
            </a:r>
          </a:p>
          <a:p>
            <a:pPr algn="ctr"/>
            <a:r>
              <a:rPr lang="it-IT" sz="2800" dirty="0" smtClean="0">
                <a:ln w="18415" cmpd="sng">
                  <a:noFill/>
                  <a:prstDash val="solid"/>
                </a:ln>
              </a:rPr>
              <a:t>della vita consacrata, possiamo chiederci:</a:t>
            </a:r>
          </a:p>
          <a:p>
            <a:pPr algn="ctr"/>
            <a:endParaRPr lang="it-IT" sz="800" dirty="0" smtClean="0">
              <a:ln w="18415" cmpd="sng">
                <a:noFill/>
                <a:prstDash val="solid"/>
              </a:ln>
            </a:endParaRPr>
          </a:p>
          <a:p>
            <a:pPr algn="ctr"/>
            <a:r>
              <a:rPr lang="it-IT" sz="2800" b="1" dirty="0" smtClean="0">
                <a:ln w="18415" cmpd="sng">
                  <a:noFill/>
                  <a:prstDash val="solid"/>
                </a:ln>
                <a:solidFill>
                  <a:srgbClr val="B40000"/>
                </a:solidFill>
              </a:rPr>
              <a:t>«Si può offrire la propria vita a Dio </a:t>
            </a:r>
          </a:p>
          <a:p>
            <a:pPr algn="ctr"/>
            <a:r>
              <a:rPr lang="it-IT" sz="2800" b="1" dirty="0" smtClean="0">
                <a:ln w="18415" cmpd="sng">
                  <a:noFill/>
                  <a:prstDash val="solid"/>
                </a:ln>
                <a:solidFill>
                  <a:srgbClr val="B40000"/>
                </a:solidFill>
              </a:rPr>
              <a:t>pronunciando le fatidiche parole </a:t>
            </a:r>
          </a:p>
          <a:p>
            <a:pPr algn="ctr"/>
            <a:r>
              <a:rPr lang="it-IT" sz="2800" b="1" dirty="0" smtClean="0">
                <a:ln w="18415" cmpd="sng">
                  <a:noFill/>
                  <a:prstDash val="solid"/>
                </a:ln>
                <a:solidFill>
                  <a:srgbClr val="B40000"/>
                </a:solidFill>
              </a:rPr>
              <a:t>“per sempre”?».</a:t>
            </a:r>
          </a:p>
          <a:p>
            <a:endParaRPr lang="it-IT" sz="2800" dirty="0" smtClean="0">
              <a:ln w="18415" cmpd="sng">
                <a:noFill/>
                <a:prstDash val="solid"/>
              </a:ln>
            </a:endParaRP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6182322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ll/>
      </p:transition>
    </mc:Choice>
    <mc:Fallback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Pictures\SFONDI E ANONIMI\sfondo7.jpg"/>
          <p:cNvPicPr>
            <a:picLocks noChangeAspect="1" noChangeArrowheads="1"/>
          </p:cNvPicPr>
          <p:nvPr/>
        </p:nvPicPr>
        <p:blipFill>
          <a:blip r:embed="rId2" cstate="print">
            <a:lum bright="20000"/>
          </a:blip>
          <a:srcRect l="6503" r="6590"/>
          <a:stretch>
            <a:fillRect/>
          </a:stretch>
        </p:blipFill>
        <p:spPr bwMode="auto">
          <a:xfrm>
            <a:off x="-29678" y="0"/>
            <a:ext cx="9173678" cy="6885384"/>
          </a:xfrm>
          <a:prstGeom prst="rect">
            <a:avLst/>
          </a:prstGeom>
          <a:noFill/>
        </p:spPr>
      </p:pic>
      <p:sp>
        <p:nvSpPr>
          <p:cNvPr id="2" name="Rettangolo 1"/>
          <p:cNvSpPr/>
          <p:nvPr/>
        </p:nvSpPr>
        <p:spPr>
          <a:xfrm>
            <a:off x="0" y="260648"/>
            <a:ext cx="9144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4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Uomo giusto che non teme</a:t>
            </a:r>
          </a:p>
        </p:txBody>
      </p:sp>
      <p:sp>
        <p:nvSpPr>
          <p:cNvPr id="3" name="Rettangolo 2"/>
          <p:cNvSpPr/>
          <p:nvPr/>
        </p:nvSpPr>
        <p:spPr>
          <a:xfrm>
            <a:off x="1" y="1124744"/>
            <a:ext cx="9143999" cy="218521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000" dirty="0" smtClean="0">
                <a:ln w="18415" cmpd="sng">
                  <a:noFill/>
                  <a:prstDash val="solid"/>
                </a:ln>
              </a:rPr>
              <a:t>Il</a:t>
            </a:r>
            <a:r>
              <a:rPr lang="it-IT" sz="2800" dirty="0" smtClean="0">
                <a:ln w="18415" cmpd="sng">
                  <a:noFill/>
                  <a:prstDash val="solid"/>
                </a:ln>
              </a:rPr>
              <a:t> </a:t>
            </a:r>
            <a:r>
              <a:rPr lang="it-IT" sz="2800" b="1" dirty="0" smtClean="0">
                <a:ln w="18415" cmpd="sng">
                  <a:noFill/>
                  <a:prstDash val="solid"/>
                </a:ln>
                <a:solidFill>
                  <a:srgbClr val="B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sì di Giuseppe </a:t>
            </a:r>
            <a:r>
              <a:rPr lang="it-IT" sz="2000" dirty="0" smtClean="0">
                <a:ln w="18415" cmpd="sng">
                  <a:noFill/>
                  <a:prstDash val="solid"/>
                </a:ln>
              </a:rPr>
              <a:t>è il segno più evidente che </a:t>
            </a:r>
          </a:p>
          <a:p>
            <a:pPr algn="ctr"/>
            <a:r>
              <a:rPr lang="it-IT" sz="2000" dirty="0" smtClean="0">
                <a:ln w="18415" cmpd="sng">
                  <a:noFill/>
                  <a:prstDash val="solid"/>
                </a:ln>
              </a:rPr>
              <a:t>noi permettiamo a Dio di continuare a sorprenderci. </a:t>
            </a:r>
          </a:p>
          <a:p>
            <a:pPr algn="ctr"/>
            <a:r>
              <a:rPr lang="it-IT" sz="2000" dirty="0" smtClean="0">
                <a:ln w="18415" cmpd="sng">
                  <a:noFill/>
                  <a:prstDash val="solid"/>
                </a:ln>
              </a:rPr>
              <a:t>Il nostro stile di vita può aiutarci a </a:t>
            </a:r>
          </a:p>
          <a:p>
            <a:pPr algn="ctr"/>
            <a:r>
              <a:rPr lang="it-IT" sz="2800" b="1" dirty="0" smtClean="0">
                <a:ln w="18415" cmpd="sng">
                  <a:noFill/>
                  <a:prstDash val="solid"/>
                </a:ln>
                <a:solidFill>
                  <a:srgbClr val="B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crescere nell’attenzione e nella generosità, </a:t>
            </a:r>
          </a:p>
          <a:p>
            <a:pPr algn="ctr"/>
            <a:r>
              <a:rPr lang="it-IT" sz="2000" dirty="0" smtClean="0">
                <a:ln w="18415" cmpd="sng">
                  <a:noFill/>
                  <a:prstDash val="solid"/>
                </a:ln>
              </a:rPr>
              <a:t>ma può anche farci correre il rischio di chiuderci </a:t>
            </a:r>
          </a:p>
          <a:p>
            <a:pPr algn="ctr">
              <a:spcAft>
                <a:spcPts val="1200"/>
              </a:spcAft>
            </a:pPr>
            <a:r>
              <a:rPr lang="it-IT" sz="2000" dirty="0" smtClean="0">
                <a:ln w="18415" cmpd="sng">
                  <a:noFill/>
                  <a:prstDash val="solid"/>
                </a:ln>
              </a:rPr>
              <a:t>in noi stessi e nelle nostre preoccupazioni. 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1979712" y="3573016"/>
            <a:ext cx="568863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sz="800" b="1" dirty="0" smtClean="0">
              <a:solidFill>
                <a:srgbClr val="0070C0"/>
              </a:solidFill>
            </a:endParaRPr>
          </a:p>
          <a:p>
            <a:pPr algn="ctr"/>
            <a:r>
              <a:rPr lang="it-IT" sz="2800" b="1" dirty="0" smtClean="0">
                <a:solidFill>
                  <a:srgbClr val="0070C0"/>
                </a:solidFill>
              </a:rPr>
              <a:t>La vita religiosa può produrre </a:t>
            </a:r>
          </a:p>
          <a:p>
            <a:pPr algn="ctr"/>
            <a:r>
              <a:rPr lang="it-IT" sz="2800" b="1" dirty="0" smtClean="0">
                <a:solidFill>
                  <a:srgbClr val="0070C0"/>
                </a:solidFill>
              </a:rPr>
              <a:t>o gente molto generosa </a:t>
            </a:r>
          </a:p>
          <a:p>
            <a:pPr algn="ctr"/>
            <a:r>
              <a:rPr lang="it-IT" sz="2800" b="1" dirty="0" smtClean="0">
                <a:solidFill>
                  <a:srgbClr val="0070C0"/>
                </a:solidFill>
              </a:rPr>
              <a:t>o gente molto egoista: </a:t>
            </a:r>
          </a:p>
          <a:p>
            <a:pPr algn="ctr"/>
            <a:r>
              <a:rPr lang="it-IT" sz="2800" b="1" dirty="0" smtClean="0">
                <a:solidFill>
                  <a:srgbClr val="0070C0"/>
                </a:solidFill>
              </a:rPr>
              <a:t>dipende dalla disponibilità all’ascolto </a:t>
            </a:r>
          </a:p>
          <a:p>
            <a:pPr algn="ctr"/>
            <a:r>
              <a:rPr lang="it-IT" sz="2800" b="1" dirty="0" smtClean="0">
                <a:solidFill>
                  <a:srgbClr val="0070C0"/>
                </a:solidFill>
              </a:rPr>
              <a:t>e dall’apertura a ricercare </a:t>
            </a:r>
          </a:p>
          <a:p>
            <a:pPr algn="ctr"/>
            <a:r>
              <a:rPr lang="it-IT" sz="2800" b="1" dirty="0" smtClean="0">
                <a:solidFill>
                  <a:srgbClr val="0070C0"/>
                </a:solidFill>
              </a:rPr>
              <a:t>la volontà del Signore. </a:t>
            </a:r>
          </a:p>
        </p:txBody>
      </p:sp>
      <p:sp>
        <p:nvSpPr>
          <p:cNvPr id="6" name="Ovale 5"/>
          <p:cNvSpPr/>
          <p:nvPr/>
        </p:nvSpPr>
        <p:spPr>
          <a:xfrm>
            <a:off x="1403648" y="3429000"/>
            <a:ext cx="6696744" cy="3096344"/>
          </a:xfrm>
          <a:prstGeom prst="ellipse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n>
                <a:solidFill>
                  <a:srgbClr val="B40000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487673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ll/>
      </p:transition>
    </mc:Choice>
    <mc:Fallback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Pictures\SFONDI E ANONIMI\5.jpg"/>
          <p:cNvPicPr>
            <a:picLocks noChangeAspect="1" noChangeArrowheads="1"/>
          </p:cNvPicPr>
          <p:nvPr/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85384"/>
          </a:xfrm>
          <a:prstGeom prst="rect">
            <a:avLst/>
          </a:prstGeom>
          <a:noFill/>
        </p:spPr>
      </p:pic>
      <p:pic>
        <p:nvPicPr>
          <p:cNvPr id="2" name="Immagin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2492896"/>
            <a:ext cx="3748361" cy="410445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Rettangolo 2"/>
          <p:cNvSpPr/>
          <p:nvPr/>
        </p:nvSpPr>
        <p:spPr>
          <a:xfrm>
            <a:off x="0" y="188640"/>
            <a:ext cx="914400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6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enguiat Frisky" pitchFamily="66" charset="0"/>
              </a:rPr>
              <a:t>L’arte del custodire </a:t>
            </a:r>
            <a:endParaRPr lang="it-IT" sz="6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00B05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enguiat Frisky" pitchFamily="66" charset="0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1979712" y="1340768"/>
            <a:ext cx="6837063" cy="507831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it-IT" sz="3600" b="1" cap="none" spc="0" dirty="0" smtClean="0">
                <a:ln w="18415" cmpd="sng">
                  <a:noFill/>
                  <a:prstDash val="solid"/>
                </a:ln>
                <a:solidFill>
                  <a:srgbClr val="0070C0"/>
                </a:solidFill>
              </a:rPr>
              <a:t>Giuseppe custodisce Maria e Gesù </a:t>
            </a:r>
          </a:p>
          <a:p>
            <a:pPr algn="r"/>
            <a:r>
              <a:rPr lang="it-IT" sz="3600" b="1" cap="none" spc="0" dirty="0" smtClean="0">
                <a:ln w="18415" cmpd="sng">
                  <a:noFill/>
                  <a:prstDash val="solid"/>
                </a:ln>
                <a:solidFill>
                  <a:srgbClr val="0070C0"/>
                </a:solidFill>
              </a:rPr>
              <a:t>con discrezione, con umiltà, </a:t>
            </a:r>
          </a:p>
          <a:p>
            <a:pPr algn="r"/>
            <a:r>
              <a:rPr lang="it-IT" sz="3600" b="1" cap="none" spc="0" dirty="0" smtClean="0">
                <a:ln w="18415" cmpd="sng">
                  <a:noFill/>
                  <a:prstDash val="solid"/>
                </a:ln>
                <a:solidFill>
                  <a:srgbClr val="0070C0"/>
                </a:solidFill>
              </a:rPr>
              <a:t>nel silenzio, ma con </a:t>
            </a:r>
          </a:p>
          <a:p>
            <a:pPr algn="r"/>
            <a:r>
              <a:rPr lang="it-IT" sz="3600" b="1" cap="none" spc="0" dirty="0" smtClean="0">
                <a:ln w="18415" cmpd="sng">
                  <a:noFill/>
                  <a:prstDash val="solid"/>
                </a:ln>
                <a:solidFill>
                  <a:srgbClr val="0070C0"/>
                </a:solidFill>
              </a:rPr>
              <a:t> una presenza costante </a:t>
            </a:r>
          </a:p>
          <a:p>
            <a:pPr algn="r"/>
            <a:r>
              <a:rPr lang="it-IT" sz="3600" b="1" cap="none" spc="0" dirty="0" smtClean="0">
                <a:ln w="18415" cmpd="sng">
                  <a:noFill/>
                  <a:prstDash val="solid"/>
                </a:ln>
                <a:solidFill>
                  <a:srgbClr val="0070C0"/>
                </a:solidFill>
              </a:rPr>
              <a:t>e una fedeltà totale, </a:t>
            </a:r>
          </a:p>
          <a:p>
            <a:pPr algn="r"/>
            <a:r>
              <a:rPr lang="it-IT" sz="3600" b="1" dirty="0">
                <a:ln w="18415" cmpd="sng">
                  <a:noFill/>
                  <a:prstDash val="solid"/>
                </a:ln>
                <a:solidFill>
                  <a:srgbClr val="0070C0"/>
                </a:solidFill>
              </a:rPr>
              <a:t>n</a:t>
            </a:r>
            <a:r>
              <a:rPr lang="it-IT" sz="3600" b="1" dirty="0" smtClean="0">
                <a:ln w="18415" cmpd="sng">
                  <a:noFill/>
                  <a:prstDash val="solid"/>
                </a:ln>
                <a:solidFill>
                  <a:srgbClr val="0070C0"/>
                </a:solidFill>
              </a:rPr>
              <a:t>ella continua </a:t>
            </a:r>
          </a:p>
          <a:p>
            <a:pPr algn="r"/>
            <a:r>
              <a:rPr lang="it-IT" sz="3600" b="1" dirty="0" smtClean="0">
                <a:ln w="18415" cmpd="sng">
                  <a:noFill/>
                  <a:prstDash val="solid"/>
                </a:ln>
                <a:solidFill>
                  <a:srgbClr val="0070C0"/>
                </a:solidFill>
              </a:rPr>
              <a:t>attenzione a Dio,</a:t>
            </a:r>
            <a:endParaRPr lang="it-IT" sz="3600" b="1" cap="none" spc="0" dirty="0" smtClean="0">
              <a:ln w="18415" cmpd="sng">
                <a:noFill/>
                <a:prstDash val="solid"/>
              </a:ln>
              <a:solidFill>
                <a:srgbClr val="0070C0"/>
              </a:solidFill>
            </a:endParaRPr>
          </a:p>
          <a:p>
            <a:pPr algn="r"/>
            <a:r>
              <a:rPr lang="it-IT" sz="3600" b="1" cap="none" spc="0" dirty="0" smtClean="0">
                <a:ln w="18415" cmpd="sng">
                  <a:noFill/>
                  <a:prstDash val="solid"/>
                </a:ln>
                <a:solidFill>
                  <a:srgbClr val="0070C0"/>
                </a:solidFill>
              </a:rPr>
              <a:t>anche quando </a:t>
            </a:r>
          </a:p>
          <a:p>
            <a:pPr algn="r"/>
            <a:r>
              <a:rPr lang="it-IT" sz="3600" b="1" cap="none" spc="0" dirty="0" smtClean="0">
                <a:ln w="18415" cmpd="sng">
                  <a:noFill/>
                  <a:prstDash val="solid"/>
                </a:ln>
                <a:solidFill>
                  <a:srgbClr val="0070C0"/>
                </a:solidFill>
              </a:rPr>
              <a:t>non comprende. </a:t>
            </a:r>
            <a:endParaRPr lang="it-IT" sz="3600" b="1" cap="none" spc="0" dirty="0">
              <a:ln w="18415" cmpd="sng">
                <a:noFill/>
                <a:prstDash val="solid"/>
              </a:ln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407623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ll/>
      </p:transition>
    </mc:Choice>
    <mc:Fallback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Pictures\SFONDI E ANONIMI\5.jpg"/>
          <p:cNvPicPr>
            <a:picLocks noChangeAspect="1" noChangeArrowheads="1"/>
          </p:cNvPicPr>
          <p:nvPr/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85384"/>
          </a:xfrm>
          <a:prstGeom prst="rect">
            <a:avLst/>
          </a:prstGeom>
          <a:noFill/>
        </p:spPr>
      </p:pic>
      <p:sp>
        <p:nvSpPr>
          <p:cNvPr id="3" name="Rettangolo 2"/>
          <p:cNvSpPr/>
          <p:nvPr/>
        </p:nvSpPr>
        <p:spPr>
          <a:xfrm>
            <a:off x="144016" y="1340768"/>
            <a:ext cx="8999984" cy="52014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it-IT" sz="3600" b="1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</a:rPr>
              <a:t>Quando Gesù </a:t>
            </a:r>
            <a:r>
              <a:rPr lang="it-IT" sz="3600" b="1" dirty="0" smtClean="0">
                <a:ln w="18415" cmpd="sng">
                  <a:noFill/>
                  <a:prstDash val="solid"/>
                </a:ln>
                <a:solidFill>
                  <a:srgbClr val="0070C0"/>
                </a:solidFill>
              </a:rPr>
              <a:t>ha soltanto pochi mesi, </a:t>
            </a:r>
          </a:p>
          <a:p>
            <a:r>
              <a:rPr lang="it-IT" sz="3600" b="1" dirty="0" smtClean="0">
                <a:ln w="18415" cmpd="sng">
                  <a:noFill/>
                  <a:prstDash val="solid"/>
                </a:ln>
                <a:solidFill>
                  <a:srgbClr val="0070C0"/>
                </a:solidFill>
              </a:rPr>
              <a:t>Giuseppe è presentato in marcia,</a:t>
            </a:r>
          </a:p>
          <a:p>
            <a:r>
              <a:rPr lang="it-IT" sz="3600" b="1" dirty="0" smtClean="0">
                <a:ln w="18415" cmpd="sng">
                  <a:noFill/>
                  <a:prstDash val="solid"/>
                </a:ln>
                <a:solidFill>
                  <a:srgbClr val="0070C0"/>
                </a:solidFill>
              </a:rPr>
              <a:t>con la sua sposa e il bambino, </a:t>
            </a:r>
          </a:p>
          <a:p>
            <a:r>
              <a:rPr lang="it-IT" sz="3600" b="1" dirty="0" smtClean="0">
                <a:ln w="18415" cmpd="sng">
                  <a:noFill/>
                  <a:prstDash val="solid"/>
                </a:ln>
                <a:solidFill>
                  <a:srgbClr val="0070C0"/>
                </a:solidFill>
              </a:rPr>
              <a:t>attraverso il deserto di Giuda </a:t>
            </a:r>
          </a:p>
          <a:p>
            <a:r>
              <a:rPr lang="it-IT" sz="3600" b="1" dirty="0" smtClean="0">
                <a:ln w="18415" cmpd="sng">
                  <a:noFill/>
                  <a:prstDash val="solid"/>
                </a:ln>
                <a:solidFill>
                  <a:srgbClr val="0070C0"/>
                </a:solidFill>
              </a:rPr>
              <a:t>per riparare in Egitto. </a:t>
            </a:r>
          </a:p>
          <a:p>
            <a:endParaRPr lang="it-IT" sz="800" b="0" cap="none" spc="0" dirty="0" smtClean="0">
              <a:ln w="18415" cmpd="sng">
                <a:solidFill>
                  <a:srgbClr val="002060"/>
                </a:solidFill>
                <a:prstDash val="solid"/>
              </a:ln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it-IT" sz="3600" b="1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</a:rPr>
              <a:t>E Giuseppe, </a:t>
            </a:r>
            <a:r>
              <a:rPr lang="it-IT" sz="3600" b="1" dirty="0" smtClean="0">
                <a:ln w="18415" cmpd="sng">
                  <a:noFill/>
                  <a:prstDash val="solid"/>
                </a:ln>
                <a:solidFill>
                  <a:srgbClr val="0070C0"/>
                </a:solidFill>
              </a:rPr>
              <a:t>il capofamiglia</a:t>
            </a:r>
          </a:p>
          <a:p>
            <a:r>
              <a:rPr lang="it-IT" sz="3600" b="1" dirty="0" smtClean="0">
                <a:ln w="18415" cmpd="sng">
                  <a:noFill/>
                  <a:prstDash val="solid"/>
                </a:ln>
                <a:solidFill>
                  <a:srgbClr val="0070C0"/>
                </a:solidFill>
              </a:rPr>
              <a:t>docile e forte, si assume</a:t>
            </a:r>
          </a:p>
          <a:p>
            <a:r>
              <a:rPr lang="it-IT" sz="3600" b="1" dirty="0" smtClean="0">
                <a:ln w="18415" cmpd="sng">
                  <a:noFill/>
                  <a:prstDash val="solid"/>
                </a:ln>
                <a:solidFill>
                  <a:srgbClr val="0070C0"/>
                </a:solidFill>
              </a:rPr>
              <a:t>le sue responsabilità, </a:t>
            </a:r>
          </a:p>
          <a:p>
            <a:r>
              <a:rPr lang="it-IT" sz="3600" b="1" dirty="0" smtClean="0">
                <a:ln w="18415" cmpd="sng">
                  <a:noFill/>
                  <a:prstDash val="solid"/>
                </a:ln>
                <a:solidFill>
                  <a:srgbClr val="0070C0"/>
                </a:solidFill>
              </a:rPr>
              <a:t>fa l’immigrato.</a:t>
            </a:r>
          </a:p>
        </p:txBody>
      </p:sp>
      <p:sp>
        <p:nvSpPr>
          <p:cNvPr id="6" name="Rettangolo 5"/>
          <p:cNvSpPr/>
          <p:nvPr/>
        </p:nvSpPr>
        <p:spPr>
          <a:xfrm>
            <a:off x="0" y="188640"/>
            <a:ext cx="914400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6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enguiat Frisky" pitchFamily="66" charset="0"/>
              </a:rPr>
              <a:t>L’arte del custodire </a:t>
            </a:r>
            <a:endParaRPr lang="it-IT" sz="6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00B05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enguiat Frisky" pitchFamily="66" charset="0"/>
            </a:endParaRPr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96136" y="3140968"/>
            <a:ext cx="3156515" cy="345638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544733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ll/>
      </p:transition>
    </mc:Choice>
    <mc:Fallback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483</TotalTime>
  <Words>1015</Words>
  <Application>Microsoft Office PowerPoint</Application>
  <PresentationFormat>Presentazione su schermo (4:3)</PresentationFormat>
  <Paragraphs>171</Paragraphs>
  <Slides>18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18</vt:i4>
      </vt:variant>
    </vt:vector>
  </HeadingPairs>
  <TitlesOfParts>
    <vt:vector size="19" baseType="lpstr">
      <vt:lpstr>Tema di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Cristina</dc:creator>
  <cp:lastModifiedBy>user</cp:lastModifiedBy>
  <cp:revision>72</cp:revision>
  <dcterms:created xsi:type="dcterms:W3CDTF">2015-04-30T14:04:46Z</dcterms:created>
  <dcterms:modified xsi:type="dcterms:W3CDTF">2015-05-04T15:56:01Z</dcterms:modified>
</cp:coreProperties>
</file>