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2" r:id="rId4"/>
    <p:sldId id="275" r:id="rId5"/>
    <p:sldId id="277" r:id="rId6"/>
    <p:sldId id="278" r:id="rId7"/>
    <p:sldId id="256" r:id="rId8"/>
    <p:sldId id="257" r:id="rId9"/>
    <p:sldId id="261" r:id="rId10"/>
    <p:sldId id="281" r:id="rId11"/>
    <p:sldId id="265" r:id="rId12"/>
    <p:sldId id="266" r:id="rId13"/>
    <p:sldId id="267" r:id="rId14"/>
    <p:sldId id="268" r:id="rId15"/>
    <p:sldId id="269" r:id="rId16"/>
    <p:sldId id="270" r:id="rId17"/>
    <p:sldId id="264" r:id="rId18"/>
    <p:sldId id="271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2" autoAdjust="0"/>
    <p:restoredTop sz="94660"/>
  </p:normalViewPr>
  <p:slideViewPr>
    <p:cSldViewPr snapToGrid="0">
      <p:cViewPr varScale="1">
        <p:scale>
          <a:sx n="59" d="100"/>
          <a:sy n="59" d="100"/>
        </p:scale>
        <p:origin x="22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BFC9-8983-4F5F-B32A-1898F3D84C0F}" type="datetimeFigureOut">
              <a:rPr lang="it-IT" smtClean="0"/>
              <a:t>21/09/2019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D8D5-0191-4F0C-BBC6-6BDDB9E8AA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166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BFC9-8983-4F5F-B32A-1898F3D84C0F}" type="datetimeFigureOut">
              <a:rPr lang="it-IT" smtClean="0"/>
              <a:t>21/09/2019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D8D5-0191-4F0C-BBC6-6BDDB9E8AA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6496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BFC9-8983-4F5F-B32A-1898F3D84C0F}" type="datetimeFigureOut">
              <a:rPr lang="it-IT" smtClean="0"/>
              <a:t>21/09/2019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D8D5-0191-4F0C-BBC6-6BDDB9E8AA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835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BFC9-8983-4F5F-B32A-1898F3D84C0F}" type="datetimeFigureOut">
              <a:rPr lang="it-IT" smtClean="0"/>
              <a:t>21/09/2019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D8D5-0191-4F0C-BBC6-6BDDB9E8AA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5591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BFC9-8983-4F5F-B32A-1898F3D84C0F}" type="datetimeFigureOut">
              <a:rPr lang="it-IT" smtClean="0"/>
              <a:t>21/09/2019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D8D5-0191-4F0C-BBC6-6BDDB9E8AA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6041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BFC9-8983-4F5F-B32A-1898F3D84C0F}" type="datetimeFigureOut">
              <a:rPr lang="it-IT" smtClean="0"/>
              <a:t>21/09/2019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D8D5-0191-4F0C-BBC6-6BDDB9E8AA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4320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BFC9-8983-4F5F-B32A-1898F3D84C0F}" type="datetimeFigureOut">
              <a:rPr lang="it-IT" smtClean="0"/>
              <a:t>21/09/2019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D8D5-0191-4F0C-BBC6-6BDDB9E8AA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78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BFC9-8983-4F5F-B32A-1898F3D84C0F}" type="datetimeFigureOut">
              <a:rPr lang="it-IT" smtClean="0"/>
              <a:t>21/09/2019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D8D5-0191-4F0C-BBC6-6BDDB9E8AA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265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BFC9-8983-4F5F-B32A-1898F3D84C0F}" type="datetimeFigureOut">
              <a:rPr lang="it-IT" smtClean="0"/>
              <a:t>21/09/2019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D8D5-0191-4F0C-BBC6-6BDDB9E8AA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771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BFC9-8983-4F5F-B32A-1898F3D84C0F}" type="datetimeFigureOut">
              <a:rPr lang="it-IT" smtClean="0"/>
              <a:t>21/09/2019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D8D5-0191-4F0C-BBC6-6BDDB9E8AA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736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BFC9-8983-4F5F-B32A-1898F3D84C0F}" type="datetimeFigureOut">
              <a:rPr lang="it-IT" smtClean="0"/>
              <a:t>21/09/2019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4D8D5-0191-4F0C-BBC6-6BDDB9E8AA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3738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CBFC9-8983-4F5F-B32A-1898F3D84C0F}" type="datetimeFigureOut">
              <a:rPr lang="it-IT" smtClean="0"/>
              <a:t>21/09/2019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4D8D5-0191-4F0C-BBC6-6BDDB9E8AA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9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uic.it/" TargetMode="Externa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uic.it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23" y="500743"/>
            <a:ext cx="11866700" cy="246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539515" y="3348837"/>
            <a:ext cx="11016156" cy="29546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400" b="1" i="1" cap="all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GIORNATA di incontro </a:t>
            </a:r>
          </a:p>
          <a:p>
            <a:pPr algn="ctr">
              <a:lnSpc>
                <a:spcPct val="150000"/>
              </a:lnSpc>
            </a:pPr>
            <a:r>
              <a:rPr lang="it-IT" sz="3400" b="1" i="1" cap="all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testimonianze</a:t>
            </a:r>
          </a:p>
          <a:p>
            <a:pPr algn="ctr">
              <a:lnSpc>
                <a:spcPct val="150000"/>
              </a:lnSpc>
            </a:pPr>
            <a:endParaRPr lang="it-IT" sz="2800" b="1" cap="all" dirty="0" smtClean="0">
              <a:solidFill>
                <a:srgbClr val="FF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it-IT" sz="2800" b="1" cap="all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commissione GIUSTIZIA, PACE e integrità del creato</a:t>
            </a:r>
            <a:endParaRPr lang="it-IT" sz="2800" b="1" i="0" cap="all" dirty="0">
              <a:solidFill>
                <a:srgbClr val="FF66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89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451" y="1030768"/>
            <a:ext cx="4797896" cy="405068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961366"/>
            <a:ext cx="4065395" cy="412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3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942953" y="663958"/>
            <a:ext cx="373129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CAMEROUN</a:t>
            </a:r>
          </a:p>
          <a:p>
            <a:pPr algn="ctr"/>
            <a:r>
              <a:rPr lang="it-IT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Yaoundé</a:t>
            </a:r>
            <a:endParaRPr lang="it-IT" sz="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187285" y="3142178"/>
            <a:ext cx="6858000" cy="3416320"/>
          </a:xfrm>
          <a:prstGeom prst="rect">
            <a:avLst/>
          </a:prstGeom>
          <a:solidFill>
            <a:srgbClr val="FFFF00"/>
          </a:solidFill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it-IT" sz="2400" b="1" dirty="0" smtClean="0"/>
              <a:t>Popolazione</a:t>
            </a:r>
            <a:r>
              <a:rPr lang="it-IT" sz="2400" b="1" dirty="0"/>
              <a:t>: </a:t>
            </a:r>
            <a:r>
              <a:rPr lang="it-IT" sz="2400" dirty="0"/>
              <a:t>circa 24 milioni</a:t>
            </a:r>
            <a:br>
              <a:rPr lang="it-IT" sz="2400" dirty="0"/>
            </a:br>
            <a:r>
              <a:rPr lang="it-IT" sz="2400" b="1" dirty="0"/>
              <a:t>Superficie:</a:t>
            </a:r>
            <a:r>
              <a:rPr lang="it-IT" sz="2400" dirty="0"/>
              <a:t> 475.442 Km²  </a:t>
            </a:r>
            <a:br>
              <a:rPr lang="it-IT" sz="2400" dirty="0"/>
            </a:br>
            <a:r>
              <a:rPr lang="it-IT" sz="2400" b="1" dirty="0" smtClean="0"/>
              <a:t>Lingue</a:t>
            </a:r>
            <a:r>
              <a:rPr lang="it-IT" sz="2400" dirty="0"/>
              <a:t>: francese ed inglese sono le lingue ufficiali dello Stato. L’83% della popolazione vive in regioni a forte maggioranza francofona, i restanti nelle due regioni a maggioranza anglofona.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b="1" dirty="0"/>
              <a:t>Religioni</a:t>
            </a:r>
            <a:r>
              <a:rPr lang="it-IT" sz="2400" dirty="0"/>
              <a:t>: cristiana (70%), musulmana (20%), animisti (10%)</a:t>
            </a:r>
            <a:br>
              <a:rPr lang="it-IT" sz="2400" dirty="0"/>
            </a:br>
            <a:r>
              <a:rPr lang="it-IT" sz="2400" b="1" dirty="0" err="1"/>
              <a:t>Moneta:</a:t>
            </a:r>
            <a:r>
              <a:rPr lang="it-IT" sz="2400" dirty="0" err="1">
                <a:hlinkClick r:id="rId2"/>
              </a:rPr>
              <a:t>Franco</a:t>
            </a:r>
            <a:r>
              <a:rPr lang="it-IT" sz="2400" dirty="0">
                <a:hlinkClick r:id="rId2"/>
              </a:rPr>
              <a:t> CFA </a:t>
            </a:r>
            <a:r>
              <a:rPr lang="it-IT" sz="2400" dirty="0"/>
              <a:t>dell’Africa Centrale</a:t>
            </a:r>
          </a:p>
        </p:txBody>
      </p:sp>
      <p:pic>
        <p:nvPicPr>
          <p:cNvPr id="5122" name="Picture 2" descr="Immagine correl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05" y="923599"/>
            <a:ext cx="4699548" cy="443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Risultati immagini per BANDIERA CAMERUN"/>
          <p:cNvSpPr>
            <a:spLocks noChangeAspect="1" noChangeArrowheads="1"/>
          </p:cNvSpPr>
          <p:nvPr/>
        </p:nvSpPr>
        <p:spPr bwMode="auto">
          <a:xfrm>
            <a:off x="11128375" y="23407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130" name="Picture 10" descr="Risultati immagini per BANDIERA CAMERU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" b="4555"/>
          <a:stretch/>
        </p:blipFill>
        <p:spPr bwMode="auto">
          <a:xfrm rot="21110054">
            <a:off x="8852780" y="559450"/>
            <a:ext cx="3205084" cy="211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ttore 2 10"/>
          <p:cNvCxnSpPr/>
          <p:nvPr/>
        </p:nvCxnSpPr>
        <p:spPr>
          <a:xfrm flipH="1">
            <a:off x="2794000" y="2205923"/>
            <a:ext cx="3291225" cy="687927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56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002147" y="160338"/>
            <a:ext cx="4201047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Rep. </a:t>
            </a:r>
            <a:r>
              <a:rPr lang="it-IT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Dem</a:t>
            </a:r>
            <a:r>
              <a:rPr lang="it-IT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. </a:t>
            </a:r>
          </a:p>
          <a:p>
            <a:pPr algn="ctr"/>
            <a:r>
              <a:rPr lang="it-IT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del CONGO</a:t>
            </a:r>
          </a:p>
          <a:p>
            <a:pPr algn="ctr"/>
            <a:r>
              <a:rPr lang="it-IT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Kinshasa</a:t>
            </a:r>
            <a:endParaRPr lang="it-IT" sz="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878281" y="2841489"/>
            <a:ext cx="7199419" cy="3816429"/>
          </a:xfrm>
          <a:prstGeom prst="rect">
            <a:avLst/>
          </a:prstGeom>
          <a:solidFill>
            <a:srgbClr val="FFFF00"/>
          </a:solidFill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it-IT" sz="2200" b="1" dirty="0" smtClean="0"/>
              <a:t>Popolazione</a:t>
            </a:r>
            <a:r>
              <a:rPr lang="it-IT" sz="2200" dirty="0"/>
              <a:t>: 77.400.000  </a:t>
            </a:r>
            <a:br>
              <a:rPr lang="it-IT" sz="2200" dirty="0"/>
            </a:br>
            <a:r>
              <a:rPr lang="it-IT" sz="2200" b="1" dirty="0"/>
              <a:t>Superficie:</a:t>
            </a:r>
            <a:r>
              <a:rPr lang="it-IT" sz="2200" dirty="0"/>
              <a:t> 2.344.885 km²</a:t>
            </a:r>
            <a:br>
              <a:rPr lang="it-IT" sz="2200" dirty="0"/>
            </a:br>
            <a:r>
              <a:rPr lang="it-IT" sz="2200" b="1" dirty="0"/>
              <a:t>Superficie d’acqua</a:t>
            </a:r>
            <a:r>
              <a:rPr lang="it-IT" sz="2200" dirty="0"/>
              <a:t>: 3,3%</a:t>
            </a:r>
            <a:br>
              <a:rPr lang="it-IT" sz="2200" dirty="0"/>
            </a:br>
            <a:r>
              <a:rPr lang="it-IT" sz="2200" b="1" dirty="0" smtClean="0"/>
              <a:t>Lingue</a:t>
            </a:r>
            <a:r>
              <a:rPr lang="it-IT" sz="2200" dirty="0"/>
              <a:t>: francese è particolarmente diffuso nelle grandi città;</a:t>
            </a:r>
            <a:br>
              <a:rPr lang="it-IT" sz="2200" dirty="0"/>
            </a:br>
            <a:r>
              <a:rPr lang="it-IT" sz="2200" b="1" dirty="0"/>
              <a:t>Altre lingue (locali)</a:t>
            </a:r>
            <a:r>
              <a:rPr lang="it-IT" sz="2200" dirty="0"/>
              <a:t>: </a:t>
            </a:r>
            <a:r>
              <a:rPr lang="it-IT" sz="2200" dirty="0" err="1"/>
              <a:t>Lingala</a:t>
            </a:r>
            <a:r>
              <a:rPr lang="it-IT" sz="2200" dirty="0"/>
              <a:t> (Kinshasa e a Nord-Ovest); Swahili (ad Est); </a:t>
            </a:r>
            <a:r>
              <a:rPr lang="it-IT" sz="2200" dirty="0" err="1"/>
              <a:t>Tshiluba</a:t>
            </a:r>
            <a:r>
              <a:rPr lang="it-IT" sz="2200" dirty="0"/>
              <a:t> (Kasai Occidentale e Orientale; </a:t>
            </a:r>
            <a:r>
              <a:rPr lang="it-IT" sz="2200" dirty="0" err="1"/>
              <a:t>Kikongo</a:t>
            </a:r>
            <a:r>
              <a:rPr lang="it-IT" sz="2200" dirty="0"/>
              <a:t> (Basso-Congo).</a:t>
            </a:r>
            <a:r>
              <a:rPr lang="it-IT" sz="2200" dirty="0" smtClean="0"/>
              <a:t/>
            </a:r>
            <a:br>
              <a:rPr lang="it-IT" sz="2200" dirty="0" smtClean="0"/>
            </a:br>
            <a:r>
              <a:rPr lang="it-IT" sz="2200" b="1" dirty="0"/>
              <a:t>Religioni</a:t>
            </a:r>
            <a:r>
              <a:rPr lang="it-IT" sz="2200" dirty="0"/>
              <a:t>: prevalentemente cattolici con minoranza animista, protestante, </a:t>
            </a:r>
            <a:r>
              <a:rPr lang="it-IT" sz="2200" dirty="0" err="1"/>
              <a:t>kimbaguista</a:t>
            </a:r>
            <a:r>
              <a:rPr lang="it-IT" sz="2200" dirty="0"/>
              <a:t>, musulmana.</a:t>
            </a:r>
            <a:br>
              <a:rPr lang="it-IT" sz="2200" dirty="0"/>
            </a:br>
            <a:r>
              <a:rPr lang="it-IT" sz="2200" b="1" dirty="0"/>
              <a:t>Moneta</a:t>
            </a:r>
            <a:r>
              <a:rPr lang="it-IT" sz="2200" dirty="0"/>
              <a:t>: Franco </a:t>
            </a:r>
            <a:r>
              <a:rPr lang="it-IT" sz="2200" dirty="0" smtClean="0"/>
              <a:t>Congolese. </a:t>
            </a:r>
            <a:r>
              <a:rPr lang="it-IT" sz="2200" dirty="0"/>
              <a:t>Il dollaro è comunemente utilizzato per le transazioni commerciali.</a:t>
            </a:r>
          </a:p>
        </p:txBody>
      </p:sp>
      <p:sp>
        <p:nvSpPr>
          <p:cNvPr id="6" name="AutoShape 8" descr="Risultati immagini per BANDIERA CAMERUN"/>
          <p:cNvSpPr>
            <a:spLocks noChangeAspect="1" noChangeArrowheads="1"/>
          </p:cNvSpPr>
          <p:nvPr/>
        </p:nvSpPr>
        <p:spPr bwMode="auto">
          <a:xfrm>
            <a:off x="11128375" y="23407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2" descr="Risultati immagini per bandiera congo kinsha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150" name="Picture 6" descr="Risultati immagini per bandiera congo kinshas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07" b="14842"/>
          <a:stretch/>
        </p:blipFill>
        <p:spPr bwMode="auto">
          <a:xfrm>
            <a:off x="9440026" y="356305"/>
            <a:ext cx="2389823" cy="198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lick per ingrandire la cart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3" y="706438"/>
            <a:ext cx="4683932" cy="487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2 11"/>
          <p:cNvCxnSpPr/>
          <p:nvPr/>
        </p:nvCxnSpPr>
        <p:spPr>
          <a:xfrm flipH="1">
            <a:off x="3407636" y="1969865"/>
            <a:ext cx="2395673" cy="1270739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63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754235" y="160338"/>
            <a:ext cx="443787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MADAGASCAR</a:t>
            </a:r>
          </a:p>
          <a:p>
            <a:pPr algn="ctr"/>
            <a:r>
              <a:rPr lang="it-IT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Antananarivo</a:t>
            </a:r>
            <a:endParaRPr lang="it-IT" sz="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780113" y="3603489"/>
            <a:ext cx="7199419" cy="3046988"/>
          </a:xfrm>
          <a:prstGeom prst="rect">
            <a:avLst/>
          </a:prstGeom>
          <a:solidFill>
            <a:srgbClr val="FFFF00"/>
          </a:solidFill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it-IT" sz="2400" b="1" dirty="0" smtClean="0"/>
              <a:t>Popolazione</a:t>
            </a:r>
            <a:r>
              <a:rPr lang="it-IT" sz="2400" dirty="0"/>
              <a:t>: 23.800.000 stima</a:t>
            </a:r>
            <a:br>
              <a:rPr lang="it-IT" sz="2400" dirty="0"/>
            </a:br>
            <a:r>
              <a:rPr lang="it-IT" sz="2400" b="1" dirty="0"/>
              <a:t>Superficie:</a:t>
            </a:r>
            <a:r>
              <a:rPr lang="it-IT" sz="2400" dirty="0"/>
              <a:t> 587.051 km2</a:t>
            </a:r>
            <a:br>
              <a:rPr lang="it-IT" sz="2400" dirty="0"/>
            </a:br>
            <a:r>
              <a:rPr lang="it-IT" sz="2400" b="1" dirty="0" smtClean="0"/>
              <a:t>Lingue</a:t>
            </a:r>
            <a:r>
              <a:rPr lang="it-IT" sz="2400" dirty="0"/>
              <a:t>: francese e malgascio. Il francese è diffuso nelle città principali, meno nelle aree  rurali.</a:t>
            </a:r>
            <a:br>
              <a:rPr lang="it-IT" sz="2400" dirty="0"/>
            </a:br>
            <a:r>
              <a:rPr lang="it-IT" sz="2400" b="1" dirty="0"/>
              <a:t>Religioni</a:t>
            </a:r>
            <a:r>
              <a:rPr lang="it-IT" sz="2400" dirty="0"/>
              <a:t>: maggioranza </a:t>
            </a:r>
            <a:r>
              <a:rPr lang="it-IT" sz="2400" dirty="0" smtClean="0"/>
              <a:t>cristiana; </a:t>
            </a:r>
            <a:r>
              <a:rPr lang="it-IT" sz="2400" dirty="0"/>
              <a:t>è presente anche una minoranza musulmana. Molto diffuse sono ancora le religioni e le credenze tradizionali.</a:t>
            </a:r>
            <a:br>
              <a:rPr lang="it-IT" sz="2400" dirty="0"/>
            </a:br>
            <a:r>
              <a:rPr lang="it-IT" sz="2400" b="1" dirty="0"/>
              <a:t>Moneta</a:t>
            </a:r>
            <a:r>
              <a:rPr lang="it-IT" sz="2400" dirty="0"/>
              <a:t>: </a:t>
            </a:r>
            <a:r>
              <a:rPr lang="it-IT" sz="2400" dirty="0" smtClean="0"/>
              <a:t> Ariary malgascio</a:t>
            </a:r>
            <a:r>
              <a:rPr lang="it-IT" sz="2400" u="sng" dirty="0">
                <a:hlinkClick r:id="rId2"/>
              </a:rPr>
              <a:t> </a:t>
            </a:r>
            <a:endParaRPr lang="it-IT" sz="2200" dirty="0"/>
          </a:p>
        </p:txBody>
      </p:sp>
      <p:sp>
        <p:nvSpPr>
          <p:cNvPr id="6" name="AutoShape 8" descr="Risultati immagini per BANDIERA CAMERUN"/>
          <p:cNvSpPr>
            <a:spLocks noChangeAspect="1" noChangeArrowheads="1"/>
          </p:cNvSpPr>
          <p:nvPr/>
        </p:nvSpPr>
        <p:spPr bwMode="auto">
          <a:xfrm>
            <a:off x="11128375" y="23407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2" descr="Risultati immagini per bandiera congo kinsha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9"/>
          <a:stretch/>
        </p:blipFill>
        <p:spPr>
          <a:xfrm>
            <a:off x="155575" y="1173172"/>
            <a:ext cx="4379323" cy="4452928"/>
          </a:xfrm>
          <a:prstGeom prst="rect">
            <a:avLst/>
          </a:prstGeom>
        </p:spPr>
      </p:pic>
      <p:pic>
        <p:nvPicPr>
          <p:cNvPr id="7172" name="Picture 4" descr="Risultati immagini per bandiera madagasc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466">
            <a:off x="9411451" y="558801"/>
            <a:ext cx="2609039" cy="208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ttore 2 13"/>
          <p:cNvCxnSpPr/>
          <p:nvPr/>
        </p:nvCxnSpPr>
        <p:spPr>
          <a:xfrm flipH="1">
            <a:off x="4089400" y="1447800"/>
            <a:ext cx="1435101" cy="257810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4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754235" y="160338"/>
            <a:ext cx="443787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ROMANIA</a:t>
            </a:r>
          </a:p>
          <a:p>
            <a:pPr algn="ctr"/>
            <a:r>
              <a:rPr lang="it-IT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Bucarest</a:t>
            </a:r>
            <a:endParaRPr lang="it-IT" sz="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307914" y="3510722"/>
            <a:ext cx="6484787" cy="3046988"/>
          </a:xfrm>
          <a:prstGeom prst="rect">
            <a:avLst/>
          </a:prstGeom>
          <a:solidFill>
            <a:srgbClr val="FFFF00"/>
          </a:solidFill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it-IT" sz="2400" b="1" dirty="0" smtClean="0"/>
              <a:t>Popolazione:</a:t>
            </a:r>
            <a:r>
              <a:rPr lang="it-IT" sz="2400" dirty="0" smtClean="0"/>
              <a:t>19.237.582 </a:t>
            </a:r>
          </a:p>
          <a:p>
            <a:r>
              <a:rPr lang="it-IT" sz="2400" b="1" dirty="0" smtClean="0"/>
              <a:t>Superficie</a:t>
            </a:r>
            <a:r>
              <a:rPr lang="it-IT" sz="2400" dirty="0"/>
              <a:t>: 238.391 km2</a:t>
            </a:r>
            <a:br>
              <a:rPr lang="it-IT" sz="2400" dirty="0"/>
            </a:br>
            <a:r>
              <a:rPr lang="it-IT" sz="2400" b="1" dirty="0" smtClean="0"/>
              <a:t>Lingue</a:t>
            </a:r>
            <a:r>
              <a:rPr lang="it-IT" sz="2400" dirty="0"/>
              <a:t>: romeno, minoranze di madrelingua ungherese, ucraina e tedesca. Diffuse, nei centri urbani, inglese, francese e italiano. </a:t>
            </a:r>
            <a:br>
              <a:rPr lang="it-IT" sz="2400" dirty="0"/>
            </a:br>
            <a:r>
              <a:rPr lang="it-IT" sz="2400" b="1" dirty="0"/>
              <a:t>Religioni</a:t>
            </a:r>
            <a:r>
              <a:rPr lang="it-IT" sz="2400" dirty="0"/>
              <a:t>: ortodossa, cattolica, ebraica e musulmana. </a:t>
            </a:r>
            <a:br>
              <a:rPr lang="it-IT" sz="2400" dirty="0"/>
            </a:br>
            <a:r>
              <a:rPr lang="it-IT" sz="2400" b="1" dirty="0"/>
              <a:t>Moneta</a:t>
            </a:r>
            <a:r>
              <a:rPr lang="it-IT" sz="2400" dirty="0"/>
              <a:t>: Leu </a:t>
            </a:r>
            <a:r>
              <a:rPr lang="it-IT" sz="2400" dirty="0" smtClean="0"/>
              <a:t>romeno</a:t>
            </a:r>
            <a:endParaRPr lang="it-IT" sz="2200" dirty="0"/>
          </a:p>
        </p:txBody>
      </p:sp>
      <p:sp>
        <p:nvSpPr>
          <p:cNvPr id="6" name="AutoShape 8" descr="Risultati immagini per BANDIERA CAMERUN"/>
          <p:cNvSpPr>
            <a:spLocks noChangeAspect="1" noChangeArrowheads="1"/>
          </p:cNvSpPr>
          <p:nvPr/>
        </p:nvSpPr>
        <p:spPr bwMode="auto">
          <a:xfrm>
            <a:off x="11128375" y="23407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2" descr="Risultati immagini per bandiera congo kinsha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194" name="Picture 2" descr="Risultati immagini per bandiera roman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4" b="16013"/>
          <a:stretch/>
        </p:blipFill>
        <p:spPr bwMode="auto">
          <a:xfrm>
            <a:off x="8811451" y="1130300"/>
            <a:ext cx="298125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magine correlat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7" t="33333" r="22479"/>
          <a:stretch/>
        </p:blipFill>
        <p:spPr bwMode="auto">
          <a:xfrm>
            <a:off x="131435" y="1447800"/>
            <a:ext cx="4622800" cy="412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ttore 2 10"/>
          <p:cNvCxnSpPr/>
          <p:nvPr/>
        </p:nvCxnSpPr>
        <p:spPr>
          <a:xfrm flipH="1">
            <a:off x="4064000" y="1725894"/>
            <a:ext cx="2146864" cy="1423706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43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754235" y="160338"/>
            <a:ext cx="443787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ITALIA</a:t>
            </a:r>
          </a:p>
          <a:p>
            <a:pPr algn="ctr"/>
            <a:r>
              <a:rPr lang="it-IT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Roma</a:t>
            </a:r>
            <a:endParaRPr lang="it-IT" sz="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207075" y="3556442"/>
            <a:ext cx="5664886" cy="3046988"/>
          </a:xfrm>
          <a:prstGeom prst="rect">
            <a:avLst/>
          </a:prstGeom>
          <a:solidFill>
            <a:srgbClr val="FFFF00"/>
          </a:solidFill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it-IT" sz="2400" b="1" dirty="0" smtClean="0"/>
              <a:t>Popolazione: </a:t>
            </a:r>
            <a:r>
              <a:rPr lang="it-IT" sz="2400" dirty="0" smtClean="0"/>
              <a:t>60.484.000 </a:t>
            </a:r>
          </a:p>
          <a:p>
            <a:r>
              <a:rPr lang="it-IT" sz="2400" dirty="0" smtClean="0"/>
              <a:t>Densità: 201 ab per km2</a:t>
            </a:r>
          </a:p>
          <a:p>
            <a:r>
              <a:rPr lang="it-IT" sz="2400" b="1" dirty="0" smtClean="0"/>
              <a:t>Superficie</a:t>
            </a:r>
            <a:r>
              <a:rPr lang="it-IT" sz="2400" dirty="0"/>
              <a:t>: </a:t>
            </a:r>
            <a:r>
              <a:rPr lang="it-IT" sz="2400" dirty="0" smtClean="0"/>
              <a:t>301.340 </a:t>
            </a:r>
            <a:r>
              <a:rPr lang="it-IT" sz="2400" dirty="0"/>
              <a:t>km2</a:t>
            </a:r>
            <a:br>
              <a:rPr lang="it-IT" sz="2400" dirty="0"/>
            </a:br>
            <a:r>
              <a:rPr lang="it-IT" sz="2400" b="1" dirty="0" smtClean="0"/>
              <a:t>Lingue</a:t>
            </a:r>
            <a:r>
              <a:rPr lang="it-IT" sz="2400" dirty="0"/>
              <a:t>: </a:t>
            </a:r>
            <a:r>
              <a:rPr lang="it-IT" sz="2400" dirty="0" smtClean="0"/>
              <a:t>italiano, </a:t>
            </a:r>
            <a:r>
              <a:rPr lang="it-IT" sz="2400" dirty="0"/>
              <a:t>minoranze di madrelingua </a:t>
            </a:r>
            <a:r>
              <a:rPr lang="it-IT" sz="2400" dirty="0" smtClean="0"/>
              <a:t>francese e </a:t>
            </a:r>
            <a:r>
              <a:rPr lang="it-IT" sz="2400" dirty="0"/>
              <a:t>tedesca.  </a:t>
            </a:r>
            <a:br>
              <a:rPr lang="it-IT" sz="2400" dirty="0"/>
            </a:br>
            <a:r>
              <a:rPr lang="it-IT" sz="2400" b="1" dirty="0"/>
              <a:t>Religioni</a:t>
            </a:r>
            <a:r>
              <a:rPr lang="it-IT" sz="2400" dirty="0"/>
              <a:t>: </a:t>
            </a:r>
            <a:r>
              <a:rPr lang="it-IT" sz="2400" dirty="0" smtClean="0"/>
              <a:t>cattolica, ortodossa</a:t>
            </a:r>
            <a:r>
              <a:rPr lang="it-IT" sz="2400" dirty="0"/>
              <a:t>, </a:t>
            </a:r>
            <a:r>
              <a:rPr lang="it-IT" sz="2400" dirty="0" smtClean="0"/>
              <a:t>ebraica </a:t>
            </a:r>
            <a:r>
              <a:rPr lang="it-IT" sz="2400" dirty="0"/>
              <a:t>e musulmana. </a:t>
            </a:r>
            <a:br>
              <a:rPr lang="it-IT" sz="2400" dirty="0"/>
            </a:br>
            <a:r>
              <a:rPr lang="it-IT" sz="2400" b="1" dirty="0"/>
              <a:t>Moneta</a:t>
            </a:r>
            <a:r>
              <a:rPr lang="it-IT" sz="2400" dirty="0"/>
              <a:t>: </a:t>
            </a:r>
            <a:r>
              <a:rPr lang="it-IT" sz="2400" dirty="0" smtClean="0"/>
              <a:t>euro</a:t>
            </a:r>
            <a:endParaRPr lang="it-IT" sz="2200" dirty="0"/>
          </a:p>
        </p:txBody>
      </p:sp>
      <p:sp>
        <p:nvSpPr>
          <p:cNvPr id="6" name="AutoShape 8" descr="Risultati immagini per BANDIERA CAMERUN"/>
          <p:cNvSpPr>
            <a:spLocks noChangeAspect="1" noChangeArrowheads="1"/>
          </p:cNvSpPr>
          <p:nvPr/>
        </p:nvSpPr>
        <p:spPr bwMode="auto">
          <a:xfrm>
            <a:off x="11128375" y="23407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2" descr="Risultati immagini per bandiera congo kinsha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218" name="Picture 2" descr="Immagine correla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8" t="33138" r="31875"/>
          <a:stretch/>
        </p:blipFill>
        <p:spPr bwMode="auto">
          <a:xfrm>
            <a:off x="307974" y="987453"/>
            <a:ext cx="4999939" cy="491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ttore 2 9"/>
          <p:cNvCxnSpPr/>
          <p:nvPr/>
        </p:nvCxnSpPr>
        <p:spPr>
          <a:xfrm flipH="1">
            <a:off x="3161050" y="1635613"/>
            <a:ext cx="3315950" cy="2160541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220" name="Picture 4" descr="Risultati immagini per bandiera itali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1" b="24207"/>
          <a:stretch/>
        </p:blipFill>
        <p:spPr bwMode="auto">
          <a:xfrm rot="20877559">
            <a:off x="8025733" y="601577"/>
            <a:ext cx="4059326" cy="247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66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95.174.18.61/wing/getChart.jsp?chf=a,s,000000DC&amp;chts=676767,11.5&amp;chs=350x120&amp;cht=p3&amp;chco=76A4FB%7C307275%7C3399CC%7C3366CC&amp;chdlp=b&amp;chtt=Etnie+(2017)&amp;chl=91,5%25+Italiani%7C2%25+Romeni%7C0,7%25+Albanesi%7C0,7%25+Marocchini%7C0,5%25+Cinesi%7C0,4%25+Ucraini%7C0,3%25+Indiani%7C0,3%25+Filippini%7C0,2%25+Pakistani%7C0,2%25+Moldavi%7C0,2%25+Senegalesi%7C0,2%25+Singalesi%7C0,2%25+Polacchi%7C0,2%25+Bengalesi%7C0,2%25+Egiziani%7C0,2%25+Peruviani%7C0,2%25+Tunisini%7C0,2%25+Nigeriani%7C1,6%25+altri&amp;chd=t:91.5,2,0.7,0.7,0.5,0.4,0.3,0.3,0.2,0.2,0.2,0.2,0.2,0.2,0.2,0.2,0.2,0.2,1.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8" y="1739900"/>
            <a:ext cx="11916721" cy="432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68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95.174.18.61/wing/getChart.jsp?chf=a,s,000000DC&amp;chts=676767,11.5&amp;chs=350x120&amp;cht=p3&amp;chco=76A4FB%7C307275%7C3399CC%7C3366CC&amp;chdlp=b&amp;chtt=Religioni+(2016)&amp;chl=71,1%25+cattolici%7C23%25+non+religiosi%2Fatei%7C3,1%25+musulmani%7C2,8%25+altre+religioni&amp;chd=t:71.1,23,3.1,2.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460500"/>
            <a:ext cx="11772900" cy="386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43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03" y="190816"/>
            <a:ext cx="9664526" cy="641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275303" y="4730627"/>
            <a:ext cx="6439172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Buona condivisione </a:t>
            </a:r>
          </a:p>
          <a:p>
            <a:pPr algn="ctr"/>
            <a:r>
              <a:rPr lang="it-IT" sz="5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del cammino …</a:t>
            </a:r>
            <a:endParaRPr lang="it-IT" sz="5800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413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magine correl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" y="353568"/>
            <a:ext cx="10302240" cy="618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68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suore-san-giuseppe-fed.it/images/immagini/giornate/giustizia_pace/logo_J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53" y="125918"/>
            <a:ext cx="7401870" cy="661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7882776" y="423706"/>
            <a:ext cx="4189481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BEATI </a:t>
            </a:r>
          </a:p>
          <a:p>
            <a:pPr algn="ctr"/>
            <a:r>
              <a:rPr lang="it-IT" sz="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GLI ULTIMI:</a:t>
            </a:r>
          </a:p>
          <a:p>
            <a:pPr algn="ctr"/>
            <a:r>
              <a:rPr lang="it-IT" sz="54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 cammino </a:t>
            </a:r>
          </a:p>
          <a:p>
            <a:pPr algn="ctr"/>
            <a:r>
              <a:rPr lang="it-IT" sz="54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con loro</a:t>
            </a:r>
            <a:endParaRPr lang="it-IT" sz="5400" b="1" i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755577" y="5168597"/>
            <a:ext cx="478951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12 ottobre 2019</a:t>
            </a:r>
          </a:p>
          <a:p>
            <a:pPr algn="ctr"/>
            <a:r>
              <a:rPr lang="it-IT" sz="4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Torino, Via Giolitti</a:t>
            </a:r>
            <a:endParaRPr lang="it-IT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574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9080" y="317026"/>
            <a:ext cx="115824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BEATI GLI ULTIMI:</a:t>
            </a:r>
          </a:p>
          <a:p>
            <a:pPr algn="ctr"/>
            <a:r>
              <a:rPr lang="it-IT" sz="54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 cammino con loro</a:t>
            </a:r>
            <a:endParaRPr lang="it-IT" sz="5400" b="1" i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59080" y="3018018"/>
            <a:ext cx="115824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Preghiera introduttiva</a:t>
            </a:r>
          </a:p>
          <a:p>
            <a:pPr algn="ctr"/>
            <a:r>
              <a:rPr lang="it-IT" sz="5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 cura di</a:t>
            </a:r>
            <a:r>
              <a:rPr lang="it-IT" sz="5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it-IT" sz="5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Sr Rosanna Gerbino</a:t>
            </a:r>
          </a:p>
          <a:p>
            <a:pPr algn="ctr"/>
            <a:endParaRPr lang="it-IT" sz="50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4" descr="Immagine correl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080" y="4785359"/>
            <a:ext cx="2941320" cy="176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85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9080" y="317026"/>
            <a:ext cx="115824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BEATI GLI ULTIMI:</a:t>
            </a:r>
          </a:p>
          <a:p>
            <a:pPr algn="ctr"/>
            <a:r>
              <a:rPr lang="it-IT" sz="54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 cammino con loro</a:t>
            </a:r>
            <a:endParaRPr lang="it-IT" sz="5400" b="1" i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59080" y="2446257"/>
            <a:ext cx="11582400" cy="23391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Relazione di </a:t>
            </a:r>
            <a:r>
              <a:rPr lang="it-IT" sz="5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DANIELA SIRONI</a:t>
            </a:r>
          </a:p>
          <a:p>
            <a:pPr algn="ctr" fontAlgn="t"/>
            <a:r>
              <a:rPr lang="it-IT" sz="3200" dirty="0"/>
              <a:t>Responsabile Regionale Comunità di Sant’Egidio</a:t>
            </a:r>
          </a:p>
          <a:p>
            <a:pPr algn="ctr" fontAlgn="t"/>
            <a:r>
              <a:rPr lang="it-IT" sz="3200" dirty="0"/>
              <a:t>Referente della Comunità di Sant’Egidio per il nord Italia</a:t>
            </a:r>
          </a:p>
          <a:p>
            <a:pPr algn="ctr"/>
            <a:endParaRPr lang="it-IT" sz="3200" b="1" i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4" descr="Immagine correl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440" y="4861559"/>
            <a:ext cx="2941320" cy="176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24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9080" y="317026"/>
            <a:ext cx="115824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BEATI GLI ULTIMI:</a:t>
            </a:r>
          </a:p>
          <a:p>
            <a:pPr algn="ctr"/>
            <a:r>
              <a:rPr lang="it-IT" sz="54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 cammino con loro</a:t>
            </a:r>
            <a:endParaRPr lang="it-IT" sz="5400" b="1" i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59080" y="3018018"/>
            <a:ext cx="115824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Testimonianze</a:t>
            </a:r>
          </a:p>
          <a:p>
            <a:pPr algn="ctr"/>
            <a:r>
              <a:rPr lang="it-IT" sz="5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dalle nostre missioni</a:t>
            </a:r>
          </a:p>
          <a:p>
            <a:pPr algn="ctr"/>
            <a:endParaRPr lang="it-IT" sz="50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4" descr="Immagine correl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440" y="4861559"/>
            <a:ext cx="2941320" cy="176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49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427720" y="6187440"/>
            <a:ext cx="292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Fonte: Unesco 2004</a:t>
            </a:r>
            <a:endParaRPr lang="it-IT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66285"/>
              </p:ext>
            </p:extLst>
          </p:nvPr>
        </p:nvGraphicFramePr>
        <p:xfrm>
          <a:off x="5852160" y="3046343"/>
          <a:ext cx="5257800" cy="2775337"/>
        </p:xfrm>
        <a:graphic>
          <a:graphicData uri="http://schemas.openxmlformats.org/drawingml/2006/table">
            <a:tbl>
              <a:tblPr/>
              <a:tblGrid>
                <a:gridCol w="2415747"/>
                <a:gridCol w="2842053"/>
              </a:tblGrid>
              <a:tr h="433129">
                <a:tc>
                  <a:txBody>
                    <a:bodyPr/>
                    <a:lstStyle/>
                    <a:p>
                      <a:pPr algn="l"/>
                      <a:r>
                        <a:rPr lang="it-IT" b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</a:rPr>
                        <a:t>Popolazione totale</a:t>
                      </a:r>
                    </a:p>
                  </a:txBody>
                  <a:tcPr marL="30480" marR="30480" marT="15240" marB="152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38 871 000</a:t>
                      </a:r>
                    </a:p>
                  </a:txBody>
                  <a:tcPr marL="38100" marR="38100" marT="22860" marB="228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63928">
                <a:tc>
                  <a:txBody>
                    <a:bodyPr/>
                    <a:lstStyle/>
                    <a:p>
                      <a:pPr algn="l"/>
                      <a:r>
                        <a:rPr lang="it-IT" b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</a:rPr>
                        <a:t>Percentuale di crescita annuale della popolazione</a:t>
                      </a:r>
                    </a:p>
                  </a:txBody>
                  <a:tcPr marL="30480" marR="30480" marT="15240" marB="1524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0,9 %</a:t>
                      </a:r>
                    </a:p>
                  </a:txBody>
                  <a:tcPr marL="38100" marR="38100" marT="22860" marB="228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083">
                <a:tc>
                  <a:txBody>
                    <a:bodyPr/>
                    <a:lstStyle/>
                    <a:p>
                      <a:pPr algn="l"/>
                      <a:r>
                        <a:rPr lang="it-IT" b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</a:rPr>
                        <a:t>Speranza di vita</a:t>
                      </a:r>
                    </a:p>
                  </a:txBody>
                  <a:tcPr marL="30480" marR="30480" marT="15240" marB="1524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74</a:t>
                      </a:r>
                    </a:p>
                  </a:txBody>
                  <a:tcPr marL="38100" marR="38100" marT="22860" marB="228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6530">
                <a:tc>
                  <a:txBody>
                    <a:bodyPr/>
                    <a:lstStyle/>
                    <a:p>
                      <a:pPr algn="l"/>
                      <a:r>
                        <a:rPr lang="it-IT" b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</a:rPr>
                        <a:t>Tasso di mortalità infantile</a:t>
                      </a:r>
                    </a:p>
                  </a:txBody>
                  <a:tcPr marL="30480" marR="30480" marT="15240" marB="1524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16</a:t>
                      </a:r>
                    </a:p>
                  </a:txBody>
                  <a:tcPr marL="38100" marR="38100" marT="22860" marB="228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6530">
                <a:tc>
                  <a:txBody>
                    <a:bodyPr/>
                    <a:lstStyle/>
                    <a:p>
                      <a:pPr algn="l"/>
                      <a:r>
                        <a:rPr lang="it-IT" b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</a:rPr>
                        <a:t>Prodotto interno lordo pro capite US$:</a:t>
                      </a:r>
                    </a:p>
                  </a:txBody>
                  <a:tcPr marL="30480" marR="30480" marT="15240" marB="15240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10 880</a:t>
                      </a:r>
                    </a:p>
                  </a:txBody>
                  <a:tcPr marL="38100" marR="38100" marT="22860" marB="2286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4905457" y="433030"/>
            <a:ext cx="362894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ARGENTINA</a:t>
            </a:r>
          </a:p>
          <a:p>
            <a:pPr algn="ctr"/>
            <a:r>
              <a:rPr lang="it-IT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Buenos Aires</a:t>
            </a:r>
            <a:endParaRPr lang="it-IT" sz="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8" name="Picture 4" descr="Risultati immagini per argentina bandi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454" y="621357"/>
            <a:ext cx="3188560" cy="212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684837"/>
              </p:ext>
            </p:extLst>
          </p:nvPr>
        </p:nvGraphicFramePr>
        <p:xfrm>
          <a:off x="5836920" y="3032760"/>
          <a:ext cx="5288280" cy="2865120"/>
        </p:xfrm>
        <a:graphic>
          <a:graphicData uri="http://schemas.openxmlformats.org/drawingml/2006/table">
            <a:tbl>
              <a:tblPr/>
              <a:tblGrid>
                <a:gridCol w="5288280"/>
              </a:tblGrid>
              <a:tr h="286512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399708"/>
              </p:ext>
            </p:extLst>
          </p:nvPr>
        </p:nvGraphicFramePr>
        <p:xfrm>
          <a:off x="5867400" y="2971800"/>
          <a:ext cx="5334000" cy="2987040"/>
        </p:xfrm>
        <a:graphic>
          <a:graphicData uri="http://schemas.openxmlformats.org/drawingml/2006/table">
            <a:tbl>
              <a:tblPr/>
              <a:tblGrid>
                <a:gridCol w="5334000"/>
              </a:tblGrid>
              <a:tr h="29870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mpd="sng">
                      <a:noFill/>
                      <a:prstDash val="lgDash"/>
                    </a:lnL>
                    <a:lnR w="12700" cmpd="sng">
                      <a:noFill/>
                      <a:prstDash val="lgDash"/>
                    </a:lnR>
                    <a:lnT w="12700" cmpd="sng">
                      <a:noFill/>
                      <a:prstDash val="lgDash"/>
                    </a:lnT>
                    <a:lnB w="12700" cmpd="sng">
                      <a:noFill/>
                      <a:prstDash val="lgDash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030" name="Picture 6" descr="Risultati immagini per cartina argentina in america del su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69" y="1149994"/>
            <a:ext cx="3560936" cy="522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ttore 2 16"/>
          <p:cNvCxnSpPr/>
          <p:nvPr/>
        </p:nvCxnSpPr>
        <p:spPr>
          <a:xfrm flipH="1">
            <a:off x="2826063" y="2336800"/>
            <a:ext cx="2482537" cy="1904682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96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rgentina.it/paese_argentina/immagini/statistica_povert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20" y="228852"/>
            <a:ext cx="6888479" cy="642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15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isultati immagini per bandiera bras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661" y="584200"/>
            <a:ext cx="3583214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909488" y="391323"/>
            <a:ext cx="3461173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BRASILE</a:t>
            </a:r>
          </a:p>
          <a:p>
            <a:pPr algn="ctr"/>
            <a:r>
              <a:rPr lang="it-IT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Brasilia</a:t>
            </a:r>
            <a:endParaRPr lang="it-IT" sz="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187285" y="3751778"/>
            <a:ext cx="6858000" cy="2308324"/>
          </a:xfrm>
          <a:prstGeom prst="rect">
            <a:avLst/>
          </a:prstGeom>
          <a:solidFill>
            <a:srgbClr val="FFFF00"/>
          </a:solidFill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it-IT" sz="2400" b="1" i="0" dirty="0" smtClean="0">
                <a:solidFill>
                  <a:srgbClr val="4E4E4E"/>
                </a:solidFill>
                <a:effectLst/>
                <a:latin typeface="Arial" panose="020B0604020202020204" pitchFamily="34" charset="0"/>
              </a:rPr>
              <a:t>Forma di Governo: </a:t>
            </a:r>
            <a:r>
              <a:rPr lang="it-IT" sz="2400" b="0" i="0" dirty="0" smtClean="0">
                <a:solidFill>
                  <a:srgbClr val="4E4E4E"/>
                </a:solidFill>
                <a:effectLst/>
                <a:latin typeface="Arial" panose="020B0604020202020204" pitchFamily="34" charset="0"/>
              </a:rPr>
              <a:t>Repubblica federale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b="1" i="0" dirty="0" smtClean="0">
                <a:solidFill>
                  <a:srgbClr val="4E4E4E"/>
                </a:solidFill>
                <a:effectLst/>
                <a:latin typeface="Arial" panose="020B0604020202020204" pitchFamily="34" charset="0"/>
              </a:rPr>
              <a:t>Superficie: </a:t>
            </a:r>
            <a:r>
              <a:rPr lang="it-IT" sz="2400" b="0" i="0" dirty="0" smtClean="0">
                <a:solidFill>
                  <a:srgbClr val="4E4E4E"/>
                </a:solidFill>
                <a:effectLst/>
                <a:latin typeface="Arial" panose="020B0604020202020204" pitchFamily="34" charset="0"/>
              </a:rPr>
              <a:t>8 515 767 kmq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b="1" i="0" dirty="0" smtClean="0">
                <a:solidFill>
                  <a:srgbClr val="4E4E4E"/>
                </a:solidFill>
                <a:effectLst/>
                <a:latin typeface="Arial" panose="020B0604020202020204" pitchFamily="34" charset="0"/>
              </a:rPr>
              <a:t>Popolazione: </a:t>
            </a:r>
            <a:r>
              <a:rPr lang="it-IT" sz="2400" b="0" i="0" dirty="0" smtClean="0">
                <a:solidFill>
                  <a:srgbClr val="4E4E4E"/>
                </a:solidFill>
                <a:effectLst/>
                <a:latin typeface="Arial" panose="020B0604020202020204" pitchFamily="34" charset="0"/>
              </a:rPr>
              <a:t>207 660 929 ab. </a:t>
            </a:r>
          </a:p>
          <a:p>
            <a:r>
              <a:rPr lang="it-IT" sz="2400" b="1" i="0" dirty="0" smtClean="0">
                <a:solidFill>
                  <a:srgbClr val="4E4E4E"/>
                </a:solidFill>
                <a:effectLst/>
                <a:latin typeface="Arial" panose="020B0604020202020204" pitchFamily="34" charset="0"/>
              </a:rPr>
              <a:t>Densità: </a:t>
            </a:r>
            <a:r>
              <a:rPr lang="it-IT" sz="2400" b="0" i="0" dirty="0" smtClean="0">
                <a:solidFill>
                  <a:srgbClr val="4E4E4E"/>
                </a:solidFill>
                <a:effectLst/>
                <a:latin typeface="Arial" panose="020B0604020202020204" pitchFamily="34" charset="0"/>
              </a:rPr>
              <a:t>24,39 ab./kmq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b="1" i="0" dirty="0" smtClean="0">
                <a:solidFill>
                  <a:srgbClr val="4E4E4E"/>
                </a:solidFill>
                <a:effectLst/>
                <a:latin typeface="Arial" panose="020B0604020202020204" pitchFamily="34" charset="0"/>
              </a:rPr>
              <a:t>Unità monetaria: </a:t>
            </a:r>
            <a:r>
              <a:rPr lang="it-IT" sz="2400" b="0" i="0" dirty="0" err="1" smtClean="0">
                <a:solidFill>
                  <a:srgbClr val="4E4E4E"/>
                </a:solidFill>
                <a:effectLst/>
                <a:latin typeface="Arial" panose="020B0604020202020204" pitchFamily="34" charset="0"/>
              </a:rPr>
              <a:t>real</a:t>
            </a:r>
            <a:r>
              <a:rPr lang="it-IT" sz="2400" b="0" i="0" dirty="0" smtClean="0">
                <a:solidFill>
                  <a:srgbClr val="4E4E4E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b="1" i="0" dirty="0" smtClean="0">
                <a:solidFill>
                  <a:srgbClr val="4E4E4E"/>
                </a:solidFill>
                <a:effectLst/>
                <a:latin typeface="Arial" panose="020B0604020202020204" pitchFamily="34" charset="0"/>
              </a:rPr>
              <a:t>Indice di sviluppo umano: </a:t>
            </a:r>
            <a:r>
              <a:rPr lang="it-IT" sz="2400" b="0" i="0" dirty="0" smtClean="0">
                <a:solidFill>
                  <a:srgbClr val="4E4E4E"/>
                </a:solidFill>
                <a:effectLst/>
                <a:latin typeface="Arial" panose="020B0604020202020204" pitchFamily="34" charset="0"/>
              </a:rPr>
              <a:t>0,754 (79° posto)</a:t>
            </a:r>
            <a:endParaRPr lang="it-IT" sz="24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 t="1740" r="2413" b="3221"/>
          <a:stretch/>
        </p:blipFill>
        <p:spPr>
          <a:xfrm>
            <a:off x="419100" y="787400"/>
            <a:ext cx="4508500" cy="5549900"/>
          </a:xfrm>
          <a:prstGeom prst="rect">
            <a:avLst/>
          </a:prstGeom>
        </p:spPr>
      </p:pic>
      <p:cxnSp>
        <p:nvCxnSpPr>
          <p:cNvPr id="11" name="Connettore 2 10"/>
          <p:cNvCxnSpPr/>
          <p:nvPr/>
        </p:nvCxnSpPr>
        <p:spPr>
          <a:xfrm flipH="1">
            <a:off x="3923848" y="1429822"/>
            <a:ext cx="1727198" cy="1160978"/>
          </a:xfrm>
          <a:prstGeom prst="straightConnector1">
            <a:avLst/>
          </a:prstGeom>
          <a:ln w="57150" cmpd="sng">
            <a:headEnd w="med" len="lg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0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171</Words>
  <Application>Microsoft Office PowerPoint</Application>
  <PresentationFormat>Widescreen</PresentationFormat>
  <Paragraphs>61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Chiara</dc:creator>
  <cp:lastModifiedBy>Chiara</cp:lastModifiedBy>
  <cp:revision>25</cp:revision>
  <dcterms:created xsi:type="dcterms:W3CDTF">2019-07-10T07:28:53Z</dcterms:created>
  <dcterms:modified xsi:type="dcterms:W3CDTF">2019-09-21T08:45:42Z</dcterms:modified>
</cp:coreProperties>
</file>