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73" r:id="rId5"/>
    <p:sldId id="282" r:id="rId6"/>
    <p:sldId id="259" r:id="rId7"/>
    <p:sldId id="281" r:id="rId8"/>
    <p:sldId id="306" r:id="rId9"/>
    <p:sldId id="284" r:id="rId10"/>
    <p:sldId id="283" r:id="rId11"/>
    <p:sldId id="285" r:id="rId12"/>
    <p:sldId id="305" r:id="rId13"/>
    <p:sldId id="307" r:id="rId14"/>
    <p:sldId id="287" r:id="rId15"/>
    <p:sldId id="288" r:id="rId16"/>
    <p:sldId id="303" r:id="rId17"/>
    <p:sldId id="289" r:id="rId18"/>
    <p:sldId id="290" r:id="rId19"/>
    <p:sldId id="291" r:id="rId20"/>
    <p:sldId id="292" r:id="rId21"/>
    <p:sldId id="286" r:id="rId22"/>
    <p:sldId id="264" r:id="rId23"/>
    <p:sldId id="293" r:id="rId24"/>
    <p:sldId id="274" r:id="rId25"/>
    <p:sldId id="308" r:id="rId26"/>
    <p:sldId id="294" r:id="rId27"/>
    <p:sldId id="295" r:id="rId28"/>
    <p:sldId id="296" r:id="rId29"/>
    <p:sldId id="260" r:id="rId30"/>
    <p:sldId id="277" r:id="rId31"/>
    <p:sldId id="278" r:id="rId32"/>
    <p:sldId id="262" r:id="rId33"/>
    <p:sldId id="261" r:id="rId34"/>
    <p:sldId id="263" r:id="rId35"/>
    <p:sldId id="265" r:id="rId36"/>
    <p:sldId id="266" r:id="rId37"/>
    <p:sldId id="298" r:id="rId38"/>
    <p:sldId id="297" r:id="rId39"/>
    <p:sldId id="299" r:id="rId40"/>
    <p:sldId id="280" r:id="rId41"/>
    <p:sldId id="300" r:id="rId42"/>
    <p:sldId id="275" r:id="rId43"/>
    <p:sldId id="304" r:id="rId44"/>
    <p:sldId id="267" r:id="rId45"/>
    <p:sldId id="302" r:id="rId4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66"/>
    <a:srgbClr val="FF9900"/>
    <a:srgbClr val="FFFF99"/>
    <a:srgbClr val="FFCC00"/>
    <a:srgbClr val="FFFA06"/>
    <a:srgbClr val="CCCCFF"/>
    <a:srgbClr val="66FFFF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5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D2A1B-F3BB-49BF-9310-96455D8615E6}" type="datetimeFigureOut">
              <a:rPr lang="it-IT" smtClean="0"/>
              <a:pPr/>
              <a:t>30/12/2019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FD6A8-8975-42AF-ABEF-B63266A7120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Presentazione_di_Microsoft_PowerPoint1.ppt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573325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28 Dicembre 2019</a:t>
            </a:r>
            <a:endParaRPr lang="it-IT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18864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Suore di San Giuseppe</a:t>
            </a:r>
            <a:endParaRPr lang="it-IT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Users\Vip\Desktop\bosco\riapre-bosco-albergati_crop_770x200.jpg"/>
          <p:cNvPicPr>
            <a:picLocks noChangeAspect="1" noChangeArrowheads="1"/>
          </p:cNvPicPr>
          <p:nvPr/>
        </p:nvPicPr>
        <p:blipFill>
          <a:blip r:embed="rId2" cstate="print"/>
          <a:srcRect l="11669" r="32427"/>
          <a:stretch>
            <a:fillRect/>
          </a:stretch>
        </p:blipFill>
        <p:spPr bwMode="auto">
          <a:xfrm>
            <a:off x="0" y="1340768"/>
            <a:ext cx="914400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188640"/>
            <a:ext cx="76328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33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Sette passi da fare</a:t>
            </a:r>
          </a:p>
          <a:p>
            <a:r>
              <a:rPr lang="it-IT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raccomandati da Padre </a:t>
            </a:r>
            <a:r>
              <a:rPr lang="it-IT" sz="3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Médaille…</a:t>
            </a:r>
            <a:endParaRPr lang="it-IT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043608" y="1556792"/>
            <a:ext cx="8316416" cy="5940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fr-FR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Amare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con </a:t>
            </a:r>
            <a:r>
              <a:rPr lang="fr-FR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tenerezza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</a:p>
          <a:p>
            <a:r>
              <a:rPr lang="fr-FR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forza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e </a:t>
            </a:r>
            <a:r>
              <a:rPr lang="fr-FR" sz="3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costanza</a:t>
            </a:r>
            <a:r>
              <a:rPr lang="fr-FR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... </a:t>
            </a: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la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carità</a:t>
            </a:r>
            <a:endParaRPr lang="fr-FR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l’ 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umiltà</a:t>
            </a:r>
            <a:endParaRPr lang="fr-FR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la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semplicità</a:t>
            </a:r>
            <a:r>
              <a:rPr lang="fr-FR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fr-F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la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dolcezza</a:t>
            </a:r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e la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modestia</a:t>
            </a:r>
            <a:endParaRPr lang="fr-FR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la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povertà</a:t>
            </a:r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fr-F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lo</a:t>
            </a:r>
            <a:r>
              <a:rPr lang="fr-F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fr-FR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zelo</a:t>
            </a:r>
            <a:endParaRPr lang="fr-F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fr-FR" sz="2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fr-F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  <a:p>
            <a:endParaRPr lang="it-IT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ip\Desktop\bosco\alberi-bosco.jpg"/>
          <p:cNvPicPr>
            <a:picLocks noChangeAspect="1" noChangeArrowheads="1"/>
          </p:cNvPicPr>
          <p:nvPr/>
        </p:nvPicPr>
        <p:blipFill>
          <a:blip r:embed="rId2" cstate="print"/>
          <a:srcRect l="-11" r="396"/>
          <a:stretch>
            <a:fillRect/>
          </a:stretch>
        </p:blipFill>
        <p:spPr bwMode="auto">
          <a:xfrm>
            <a:off x="-73024" y="980728"/>
            <a:ext cx="9217024" cy="484130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20495706">
            <a:off x="240192" y="3114139"/>
            <a:ext cx="7776864" cy="1188162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40732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della carità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40466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</a:t>
            </a:r>
            <a:r>
              <a:rPr lang="it-IT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Gesù dice:	</a:t>
            </a:r>
            <a:endParaRPr lang="it-IT" sz="4000" i="1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0" y="1484784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Amerai il Signore tuo Dio</a:t>
            </a:r>
          </a:p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con </a:t>
            </a:r>
            <a:r>
              <a:rPr lang="it-IT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tutto il tuo cuore</a:t>
            </a:r>
            <a:endParaRPr lang="it-IT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con </a:t>
            </a:r>
            <a:r>
              <a:rPr lang="it-IT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tutta la tua mente</a:t>
            </a:r>
            <a:endParaRPr lang="it-IT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con </a:t>
            </a:r>
            <a:r>
              <a:rPr lang="it-IT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tutte le tue forze</a:t>
            </a:r>
            <a:endParaRPr lang="it-IT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436510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Amerai i prossimo tuo</a:t>
            </a:r>
          </a:p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</a:t>
            </a:r>
            <a:r>
              <a:rPr lang="it-IT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come te stesso </a:t>
            </a:r>
            <a:r>
              <a:rPr lang="it-IT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 </a:t>
            </a:r>
            <a:endParaRPr lang="it-IT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27584" y="1124744"/>
            <a:ext cx="77044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e Padre </a:t>
            </a:r>
            <a:r>
              <a:rPr lang="it-IT" sz="4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Médaille</a:t>
            </a:r>
            <a:r>
              <a:rPr lang="it-IT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aggiunge :</a:t>
            </a:r>
            <a:endParaRPr lang="it-IT" sz="4800" dirty="0"/>
          </a:p>
        </p:txBody>
      </p:sp>
      <p:sp>
        <p:nvSpPr>
          <p:cNvPr id="3" name="Rettangolo 2"/>
          <p:cNvSpPr/>
          <p:nvPr/>
        </p:nvSpPr>
        <p:spPr>
          <a:xfrm>
            <a:off x="899592" y="2636912"/>
            <a:ext cx="753783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vostra carità sia cordiale …</a:t>
            </a:r>
            <a:endParaRPr lang="it-IT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4" descr="Risultato immagini per libro aperto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89040"/>
            <a:ext cx="403244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ip\Desktop\PICCOLI PASSI carità testi e immagini\PICCOLI PASSI\Sacra-Famiglia-4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704"/>
            <a:ext cx="9144000" cy="6833295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395536" y="188640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a imitazione di</a:t>
            </a:r>
            <a:endParaRPr lang="it-IT" sz="5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611560" y="4149080"/>
            <a:ext cx="4896544" cy="110799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it-IT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San Giuseppe </a:t>
            </a:r>
            <a:endParaRPr lang="it-IT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491880" y="5517232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 Gesù e Maria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-396552" y="-243408"/>
          <a:ext cx="9684568" cy="7423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Presentazione" r:id="rId4" imgW="4570532" imgH="3427618" progId="PowerPoint.Show.12">
                  <p:embed/>
                </p:oleObj>
              </mc:Choice>
              <mc:Fallback>
                <p:oleObj name="Presentazione" r:id="rId4" imgW="4570532" imgH="3427618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759" t="9225" r="19241" b="14107"/>
                      <a:stretch>
                        <a:fillRect/>
                      </a:stretch>
                    </p:blipFill>
                    <p:spPr bwMode="auto">
                      <a:xfrm>
                        <a:off x="-396552" y="-243408"/>
                        <a:ext cx="9684568" cy="74233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in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323528" y="0"/>
            <a:ext cx="8820472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 bontà piena </a:t>
            </a:r>
          </a:p>
          <a:p>
            <a:r>
              <a:rPr lang="it-IT" sz="6000" b="1" dirty="0" smtClean="0">
                <a:ln w="11430"/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di misericordia</a:t>
            </a:r>
            <a:r>
              <a:rPr lang="it-IT" sz="5400" b="1" dirty="0" smtClean="0">
                <a:ln w="11430"/>
                <a:solidFill>
                  <a:srgbClr val="FF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it-IT" sz="5400" b="1" dirty="0">
              <a:ln w="11430"/>
              <a:solidFill>
                <a:srgbClr val="FF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95936" y="5373216"/>
            <a:ext cx="5148064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condivisione…</a:t>
            </a:r>
            <a:endParaRPr lang="it-IT" sz="6000" b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C:\Users\Vip\Desktop\Piccoli Passi Povertà\Immagini povertà\homeless-fe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226134" cy="5085357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0" y="188640"/>
            <a:ext cx="914400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… che non escluda</a:t>
            </a:r>
          </a:p>
          <a:p>
            <a:endParaRPr lang="it-IT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it-IT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it-IT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it-IT" sz="11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				   nessuno …</a:t>
            </a:r>
            <a:endParaRPr lang="it-IT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p\Desktop\bosco\23238472-a-panoramic-view-of-perrineville-lake-as-seen-through-the-woods-in-millstone-new-jers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06769"/>
            <a:ext cx="9144001" cy="4398495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20495706">
            <a:off x="262087" y="3034632"/>
            <a:ext cx="8245729" cy="1402822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40732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della mitezza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54868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</a:t>
            </a:r>
            <a:r>
              <a:rPr lang="it-IT" sz="7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Mitezza è :</a:t>
            </a:r>
            <a:endParaRPr lang="it-IT" sz="7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2132856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8163" lvl="1">
              <a:lnSpc>
                <a:spcPct val="114000"/>
              </a:lnSpc>
            </a:pPr>
            <a:r>
              <a:rPr lang="it-IT" sz="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rispetto, affabilità,</a:t>
            </a:r>
          </a:p>
          <a:p>
            <a:pPr marL="538163" lvl="1">
              <a:lnSpc>
                <a:spcPct val="114000"/>
              </a:lnSpc>
            </a:pPr>
            <a:r>
              <a:rPr lang="it-IT" sz="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gratuità, perdono,</a:t>
            </a:r>
          </a:p>
          <a:p>
            <a:pPr marL="538163" lvl="1">
              <a:lnSpc>
                <a:spcPct val="114000"/>
              </a:lnSpc>
            </a:pPr>
            <a:r>
              <a:rPr lang="it-IT" sz="50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magnanimità, accoglienza,</a:t>
            </a:r>
          </a:p>
          <a:p>
            <a:pPr marL="538163" lvl="1">
              <a:lnSpc>
                <a:spcPct val="114000"/>
              </a:lnSpc>
            </a:pPr>
            <a:r>
              <a:rPr lang="it-IT" sz="50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riconoscere il positivo nell’altro..</a:t>
            </a:r>
            <a:endParaRPr lang="it-IT" sz="5000" dirty="0">
              <a:ln w="18415" cmpd="sng">
                <a:solidFill>
                  <a:srgbClr val="FFC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33265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it-IT" sz="7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Mitezza è :</a:t>
            </a:r>
            <a:endParaRPr lang="it-IT" sz="7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C:\Users\Vip\Desktop\Piccoli Passi Mitezza\Immagini Mitezza\Papa_IconaAbuDabhi (1).jpeg"/>
          <p:cNvPicPr>
            <a:picLocks noChangeAspect="1" noChangeArrowheads="1"/>
          </p:cNvPicPr>
          <p:nvPr/>
        </p:nvPicPr>
        <p:blipFill>
          <a:blip r:embed="rId2" cstate="print"/>
          <a:srcRect r="1942"/>
          <a:stretch>
            <a:fillRect/>
          </a:stretch>
        </p:blipFill>
        <p:spPr bwMode="auto">
          <a:xfrm>
            <a:off x="971600" y="2348880"/>
            <a:ext cx="7272808" cy="411480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971600" y="141277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lvl="4"/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portare il peso dell’altro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Users\Vip\Desktop\bosco\download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</p:spPr>
      </p:pic>
      <p:sp>
        <p:nvSpPr>
          <p:cNvPr id="19458" name="AutoShape 2" descr="C:\Users\Vip\Desktop\bosco\_buchenwald--wald--fruehjahr_15194501_high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0" y="260648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Giornata Celebrativa</a:t>
            </a:r>
          </a:p>
          <a:p>
            <a:pPr algn="ctr"/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 Federazione</a:t>
            </a:r>
            <a:endParaRPr lang="it-IT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619672" y="2780928"/>
            <a:ext cx="5976664" cy="1477328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7200" b="1" dirty="0" smtClean="0">
                <a:ln w="11430"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i 350 anni</a:t>
            </a:r>
          </a:p>
          <a:p>
            <a:pPr algn="ctr"/>
            <a:endParaRPr lang="it-IT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458112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6000" b="1" i="1" dirty="0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dal</a:t>
            </a:r>
            <a:r>
              <a:rPr lang="it-IT" sz="6000" b="1" dirty="0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</a:t>
            </a:r>
            <a:r>
              <a:rPr lang="it-IT" sz="6000" b="1" i="1" dirty="0" err="1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dies</a:t>
            </a:r>
            <a:r>
              <a:rPr lang="it-IT" sz="6000" b="1" i="1" dirty="0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t-IT" sz="6000" b="1" i="1" dirty="0" err="1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natalis</a:t>
            </a:r>
            <a:r>
              <a:rPr lang="it-IT" sz="6000" b="1" i="1" dirty="0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</a:p>
          <a:p>
            <a:pPr algn="ctr"/>
            <a:r>
              <a:rPr lang="it-IT" sz="6000" b="1" dirty="0" smtClean="0">
                <a:ln w="11430">
                  <a:solidFill>
                    <a:srgbClr val="FF33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 Padre Médaille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59632" y="836712"/>
            <a:ext cx="8460432" cy="53052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Far</a:t>
            </a:r>
          </a:p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vivere </a:t>
            </a:r>
          </a:p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  sé</a:t>
            </a:r>
          </a:p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vita</a:t>
            </a:r>
          </a:p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</a:t>
            </a:r>
          </a:p>
          <a:p>
            <a:pPr>
              <a:lnSpc>
                <a:spcPct val="114000"/>
              </a:lnSpc>
            </a:pPr>
            <a:r>
              <a:rPr lang="it-IT" sz="5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Gesù, Maria, Giuseppe …</a:t>
            </a:r>
            <a:endParaRPr lang="it-IT" sz="5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C:\Users\Vip\Desktop\Piccoli Passi Mitezza\Immagini Mitezza\19225533_1916942438591406_3209478123269638348_n.jpg"/>
          <p:cNvPicPr>
            <a:picLocks noChangeAspect="1" noChangeArrowheads="1"/>
          </p:cNvPicPr>
          <p:nvPr/>
        </p:nvPicPr>
        <p:blipFill>
          <a:blip r:embed="rId2" cstate="print"/>
          <a:srcRect l="4304" r="3887"/>
          <a:stretch>
            <a:fillRect/>
          </a:stretch>
        </p:blipFill>
        <p:spPr bwMode="auto">
          <a:xfrm>
            <a:off x="3491880" y="548680"/>
            <a:ext cx="436324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ip\Desktop\bosco\piante-alberi-bosco-foresta.jpg"/>
          <p:cNvPicPr>
            <a:picLocks noChangeAspect="1" noChangeArrowheads="1"/>
          </p:cNvPicPr>
          <p:nvPr/>
        </p:nvPicPr>
        <p:blipFill>
          <a:blip r:embed="rId2" cstate="print"/>
          <a:srcRect l="14252" r="11897"/>
          <a:stretch>
            <a:fillRect/>
          </a:stretch>
        </p:blipFill>
        <p:spPr bwMode="auto">
          <a:xfrm>
            <a:off x="0" y="836712"/>
            <a:ext cx="9144000" cy="5014637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 rot="20495706">
            <a:off x="193426" y="2796740"/>
            <a:ext cx="8537888" cy="1402822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40732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</a:t>
            </a:r>
            <a:r>
              <a:rPr lang="it-IT" sz="6000" b="1" dirty="0" smtClean="0">
                <a:ln w="11430">
                  <a:solidFill>
                    <a:srgbClr val="FF99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dell’umiltà</a:t>
            </a:r>
            <a:endParaRPr lang="it-IT" sz="6000" b="1" dirty="0">
              <a:ln w="11430">
                <a:solidFill>
                  <a:srgbClr val="FF99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ip\Desktop\SFONDI\655305_tsvetyi_golubyie_zabor_2048x1304_www.Gde-Fon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5824538"/>
          </a:xfrm>
          <a:prstGeom prst="rect">
            <a:avLst/>
          </a:prstGeom>
          <a:noFill/>
        </p:spPr>
      </p:pic>
      <p:pic>
        <p:nvPicPr>
          <p:cNvPr id="7170" name="Picture 2" descr="C:\Users\Vip\Desktop\Piccoli Passi Umiltà testi e foto\UMILTA\9560ddb4194d70be6bb0489e0d4059fa-564x48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CB7F33"/>
              </a:clrFrom>
              <a:clrTo>
                <a:srgbClr val="CB7F33">
                  <a:alpha val="0"/>
                </a:srgbClr>
              </a:clrTo>
            </a:clrChange>
          </a:blip>
          <a:srcRect b="28622"/>
          <a:stretch>
            <a:fillRect/>
          </a:stretch>
        </p:blipFill>
        <p:spPr bwMode="auto">
          <a:xfrm>
            <a:off x="3219359" y="2780928"/>
            <a:ext cx="5924641" cy="3599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404664"/>
            <a:ext cx="7056784" cy="871647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Umiltà è servizio</a:t>
            </a:r>
            <a:endParaRPr lang="it-IT" sz="60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Users\Vip\Desktop\ZELO\zelo immaginiNuova cartella (4)\paoline-rupnik-unzione-betania-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88840"/>
            <a:ext cx="7626719" cy="448069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115616" y="332656"/>
            <a:ext cx="53285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Umiltà è 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83568" y="0"/>
            <a:ext cx="6840760" cy="2572455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5619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r>
              <a:rPr lang="it-IT" sz="6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annientamento</a:t>
            </a:r>
            <a:endParaRPr lang="it-IT" sz="60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3250" name="Picture 2" descr="Risultato immagini per seme che muore per portare frutto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8584" y="5013176"/>
            <a:ext cx="2150604" cy="1433736"/>
          </a:xfrm>
          <a:prstGeom prst="rect">
            <a:avLst/>
          </a:prstGeom>
          <a:noFill/>
        </p:spPr>
      </p:pic>
      <p:pic>
        <p:nvPicPr>
          <p:cNvPr id="53252" name="Picture 4" descr="Risultato immagini per seme gettato nella terra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140968"/>
            <a:ext cx="6139907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2924944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4500" algn="l"/>
              </a:tabLst>
            </a:pPr>
            <a:r>
              <a:rPr lang="it-IT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  </a:t>
            </a:r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 </a:t>
            </a:r>
          </a:p>
          <a:p>
            <a:pPr>
              <a:tabLst>
                <a:tab pos="444500" algn="l"/>
              </a:tabLst>
            </a:pPr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  uno sguardo contemplativo									</a:t>
            </a:r>
            <a:r>
              <a:rPr lang="it-IT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su…</a:t>
            </a:r>
            <a:endParaRPr lang="it-IT" sz="5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-180528" y="404664"/>
            <a:ext cx="6840760" cy="1996391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</a:t>
            </a:r>
            <a:r>
              <a:rPr lang="it-IT" sz="60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annientamento</a:t>
            </a:r>
            <a:endParaRPr lang="it-IT" sz="60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ip\Desktop\Piccoli Passi Umiltà testi e foto\UMILTA\62_Aletti_Nativite_avec_servante_chapelle_jesuites_rome.jpg"/>
          <p:cNvPicPr>
            <a:picLocks noChangeAspect="1" noChangeArrowheads="1"/>
          </p:cNvPicPr>
          <p:nvPr/>
        </p:nvPicPr>
        <p:blipFill>
          <a:blip r:embed="rId2" cstate="print"/>
          <a:srcRect l="1525" r="2390"/>
          <a:stretch>
            <a:fillRect/>
          </a:stretch>
        </p:blipFill>
        <p:spPr bwMode="auto">
          <a:xfrm>
            <a:off x="395536" y="2276872"/>
            <a:ext cx="4536504" cy="3096344"/>
          </a:xfrm>
          <a:prstGeom prst="rect">
            <a:avLst/>
          </a:prstGeom>
          <a:noFill/>
        </p:spPr>
      </p:pic>
      <p:pic>
        <p:nvPicPr>
          <p:cNvPr id="5" name="Picture 3" descr="C:\Users\Vip\Desktop\Piccoli Passi Umiltà testi e foto\UMILTA\tavola-eucarestia-di-padre-rupnik-20x30.jpg"/>
          <p:cNvPicPr>
            <a:picLocks noChangeAspect="1" noChangeArrowheads="1"/>
          </p:cNvPicPr>
          <p:nvPr/>
        </p:nvPicPr>
        <p:blipFill>
          <a:blip r:embed="rId3" cstate="print"/>
          <a:srcRect l="4992" t="3744" r="3908" b="8900"/>
          <a:stretch>
            <a:fillRect/>
          </a:stretch>
        </p:blipFill>
        <p:spPr bwMode="auto">
          <a:xfrm>
            <a:off x="5364088" y="476672"/>
            <a:ext cx="3529420" cy="3384376"/>
          </a:xfrm>
          <a:prstGeom prst="rect">
            <a:avLst/>
          </a:prstGeom>
          <a:noFill/>
        </p:spPr>
      </p:pic>
      <p:sp>
        <p:nvSpPr>
          <p:cNvPr id="8" name="CasellaDiTesto 7"/>
          <p:cNvSpPr txBox="1"/>
          <p:nvPr/>
        </p:nvSpPr>
        <p:spPr>
          <a:xfrm rot="373268">
            <a:off x="395536" y="692696"/>
            <a:ext cx="4752528" cy="769441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/>
            </a:prstTxWarp>
            <a:spAutoFit/>
          </a:bodyPr>
          <a:lstStyle/>
          <a:p>
            <a:r>
              <a:rPr lang="it-IT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Gesù Eucaristia</a:t>
            </a:r>
            <a:endParaRPr lang="it-IT" sz="44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419872" y="5589240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Gesù Verbo incarnato</a:t>
            </a:r>
            <a:endParaRPr lang="it-IT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Vip\Desktop\Piccoli Passi Umiltà testi e foto\UMILTA\Cappella-Redemptoris-Mater-crocifissione.jpg"/>
          <p:cNvPicPr>
            <a:picLocks noChangeAspect="1" noChangeArrowheads="1"/>
          </p:cNvPicPr>
          <p:nvPr/>
        </p:nvPicPr>
        <p:blipFill>
          <a:blip r:embed="rId2" cstate="print"/>
          <a:srcRect b="-1005"/>
          <a:stretch>
            <a:fillRect/>
          </a:stretch>
        </p:blipFill>
        <p:spPr bwMode="auto">
          <a:xfrm>
            <a:off x="5292080" y="1772816"/>
            <a:ext cx="3649314" cy="4896544"/>
          </a:xfrm>
          <a:prstGeom prst="rect">
            <a:avLst/>
          </a:prstGeom>
          <a:noFill/>
        </p:spPr>
      </p:pic>
      <p:pic>
        <p:nvPicPr>
          <p:cNvPr id="27650" name="Picture 2" descr="C:\Users\Vip\Desktop\Piccoli Passi Umiltà testi e foto\UMILTA\rupnik-pas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687844" cy="2636912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>
            <a:off x="611560" y="3356992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Gesù servo</a:t>
            </a:r>
            <a:endParaRPr lang="it-IT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51520" y="4797152"/>
            <a:ext cx="496855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Gesù crocifisso</a:t>
            </a:r>
            <a:endParaRPr lang="it-IT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Vip\Desktop\bosco\vista-dal-basso-di-albero-con-fiori-rosa_1232-783.jpg"/>
          <p:cNvPicPr>
            <a:picLocks noChangeAspect="1" noChangeArrowheads="1"/>
          </p:cNvPicPr>
          <p:nvPr/>
        </p:nvPicPr>
        <p:blipFill>
          <a:blip r:embed="rId2" cstate="print"/>
          <a:srcRect t="7266"/>
          <a:stretch>
            <a:fillRect/>
          </a:stretch>
        </p:blipFill>
        <p:spPr bwMode="auto">
          <a:xfrm>
            <a:off x="0" y="476672"/>
            <a:ext cx="9144000" cy="5904655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20451748">
            <a:off x="-70087" y="2717155"/>
            <a:ext cx="9156007" cy="1897809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5559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della semplicità</a:t>
            </a:r>
            <a:endParaRPr lang="it-IT" sz="6000" b="1" dirty="0">
              <a:ln w="11430"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Vip\Desktop\Piccoli passi Semplicità\La semplicità Imm. testi vari\Semplicità immagini\7b6e36e1-2f35-49f1-b0d6-78f572a187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6264696" cy="6264696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483276">
            <a:off x="6514905" y="1590897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leggerezza</a:t>
            </a:r>
            <a:endParaRPr lang="it-IT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 rot="20373932">
            <a:off x="5812278" y="3192872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000" b="1" i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immediatezza</a:t>
            </a:r>
            <a:endParaRPr lang="it-IT" sz="4000" b="1" i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 rot="20477908">
            <a:off x="6494028" y="367964"/>
            <a:ext cx="241176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000" b="1" i="1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libertà</a:t>
            </a:r>
            <a:endParaRPr lang="it-IT" sz="4000" b="1" i="1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 rot="260820">
            <a:off x="5913069" y="4717057"/>
            <a:ext cx="363691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76325" indent="-1076325"/>
            <a:r>
              <a:rPr lang="it-IT" sz="4000" b="1" i="1" dirty="0" smtClean="0">
                <a:ln w="11430">
                  <a:solidFill>
                    <a:srgbClr val="FFFF66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abbandono   fiducioso</a:t>
            </a:r>
            <a:endParaRPr lang="it-IT" sz="4000" b="1" i="1" dirty="0">
              <a:ln w="11430">
                <a:solidFill>
                  <a:srgbClr val="FFFF66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2564904"/>
            <a:ext cx="4788024" cy="115212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50843"/>
              </a:avLst>
            </a:prstTxWarp>
            <a:spAutoFit/>
          </a:bodyPr>
          <a:lstStyle/>
          <a:p>
            <a:pPr algn="ctr">
              <a:lnSpc>
                <a:spcPct val="114000"/>
              </a:lnSpc>
            </a:pP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Che cosa offrire</a:t>
            </a:r>
          </a:p>
        </p:txBody>
      </p:sp>
      <p:pic>
        <p:nvPicPr>
          <p:cNvPr id="4098" name="Picture 2" descr="C:\Users\Vip\Desktop\DSCN6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92696"/>
            <a:ext cx="4122966" cy="5497289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0" y="4221088"/>
            <a:ext cx="47880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</a:t>
            </a:r>
          </a:p>
          <a:p>
            <a:pPr algn="ctr"/>
            <a:r>
              <a:rPr lang="it-IT" sz="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Padre Médaille</a:t>
            </a:r>
            <a:endParaRPr lang="it-IT" sz="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3140968"/>
            <a:ext cx="4788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oggi</a:t>
            </a:r>
            <a:endParaRPr lang="it-IT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ownload (4)"/>
          <p:cNvPicPr>
            <a:picLocks noChangeAspect="1" noChangeArrowheads="1"/>
          </p:cNvPicPr>
          <p:nvPr/>
        </p:nvPicPr>
        <p:blipFill>
          <a:blip r:embed="rId2" cstate="print"/>
          <a:srcRect l="1334" t="2438" r="3969" b="21951"/>
          <a:stretch>
            <a:fillRect/>
          </a:stretch>
        </p:blipFill>
        <p:spPr bwMode="auto">
          <a:xfrm>
            <a:off x="323528" y="188640"/>
            <a:ext cx="5071695" cy="41044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 rot="20913128">
            <a:off x="2644440" y="2377091"/>
            <a:ext cx="6227902" cy="792088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con un sorriso da </a:t>
            </a:r>
            <a:r>
              <a:rPr lang="it-IT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offrire…</a:t>
            </a:r>
            <a:endParaRPr lang="it-IT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699" name="Picture 3" descr="timthu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133166" cy="30963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 rot="273471">
            <a:off x="1135769" y="4794808"/>
            <a:ext cx="5969730" cy="744772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semplicità è fiducia in Dio</a:t>
            </a:r>
            <a:endParaRPr lang="it-IT" sz="3600" dirty="0"/>
          </a:p>
        </p:txBody>
      </p:sp>
      <p:sp>
        <p:nvSpPr>
          <p:cNvPr id="9" name="CasellaDiTesto 8"/>
          <p:cNvSpPr txBox="1"/>
          <p:nvPr/>
        </p:nvSpPr>
        <p:spPr>
          <a:xfrm rot="399475">
            <a:off x="564536" y="3734055"/>
            <a:ext cx="1794728" cy="535358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it-IT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gioia…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Vip\Desktop\bosco\quadri-su-tela-raggi-del-sole-attraverso-gli-alberi-del-bosco-retroilluminato-silhouette-si-accendono-per.jpg"/>
          <p:cNvPicPr>
            <a:picLocks noChangeAspect="1" noChangeArrowheads="1"/>
          </p:cNvPicPr>
          <p:nvPr/>
        </p:nvPicPr>
        <p:blipFill>
          <a:blip r:embed="rId2" cstate="print"/>
          <a:srcRect l="2673" t="2986" r="2673" b="10508"/>
          <a:stretch>
            <a:fillRect/>
          </a:stretch>
        </p:blipFill>
        <p:spPr bwMode="auto">
          <a:xfrm>
            <a:off x="0" y="764704"/>
            <a:ext cx="9160670" cy="5544616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 rot="20451748">
            <a:off x="-70087" y="2501133"/>
            <a:ext cx="9156007" cy="1897809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5559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della povertà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afe_image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49177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CasellaDiTesto 2"/>
          <p:cNvSpPr txBox="1"/>
          <p:nvPr/>
        </p:nvSpPr>
        <p:spPr>
          <a:xfrm rot="21154740">
            <a:off x="86751" y="304630"/>
            <a:ext cx="4824536" cy="1656184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r>
              <a:rPr lang="it-IT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modello </a:t>
            </a:r>
            <a:endParaRPr lang="it-IT" sz="4400" dirty="0"/>
          </a:p>
        </p:txBody>
      </p:sp>
      <p:sp>
        <p:nvSpPr>
          <p:cNvPr id="4" name="CasellaDiTesto 3"/>
          <p:cNvSpPr txBox="1"/>
          <p:nvPr/>
        </p:nvSpPr>
        <p:spPr>
          <a:xfrm rot="21128174">
            <a:off x="3047329" y="4923859"/>
            <a:ext cx="5822577" cy="1081232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l’</a:t>
            </a:r>
            <a:r>
              <a:rPr lang="it-IT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Eucaristia…</a:t>
            </a:r>
            <a:endParaRPr lang="it-IT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Vip\Desktop\Piccoli Passi Povertà\Immagini povertà\pov_mAp5iqDn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483236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 rot="20904566">
            <a:off x="666688" y="706503"/>
            <a:ext cx="3816424" cy="936104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it-IT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distacco…</a:t>
            </a:r>
            <a:endParaRPr lang="it-IT" sz="7200" dirty="0"/>
          </a:p>
        </p:txBody>
      </p:sp>
      <p:sp>
        <p:nvSpPr>
          <p:cNvPr id="4" name="CasellaDiTesto 3"/>
          <p:cNvSpPr txBox="1"/>
          <p:nvPr/>
        </p:nvSpPr>
        <p:spPr>
          <a:xfrm rot="20901485">
            <a:off x="3690586" y="4866967"/>
            <a:ext cx="5082077" cy="106013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r>
              <a:rPr lang="it-IT" sz="7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…condivisione</a:t>
            </a:r>
            <a:endParaRPr lang="it-IT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acebook_15678957532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779715" cy="59766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CasellaDiTesto 3"/>
          <p:cNvSpPr txBox="1"/>
          <p:nvPr/>
        </p:nvSpPr>
        <p:spPr>
          <a:xfrm>
            <a:off x="5220072" y="2852936"/>
            <a:ext cx="2880320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 tu</a:t>
            </a:r>
          </a:p>
          <a:p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cosa ne dici …</a:t>
            </a:r>
            <a:endParaRPr lang="it-IT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ip\Desktop\bosco\GX41381-CAROL-ROBINSON-Sunlit-Birch-I-betulle-birch-luce-light.jpg"/>
          <p:cNvPicPr>
            <a:picLocks noChangeAspect="1" noChangeArrowheads="1"/>
          </p:cNvPicPr>
          <p:nvPr/>
        </p:nvPicPr>
        <p:blipFill>
          <a:blip r:embed="rId2" cstate="print"/>
          <a:srcRect t="5000" b="5000"/>
          <a:stretch>
            <a:fillRect/>
          </a:stretch>
        </p:blipFill>
        <p:spPr bwMode="auto">
          <a:xfrm>
            <a:off x="762000" y="0"/>
            <a:ext cx="7620000" cy="685800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 rot="20451748">
            <a:off x="9102" y="3268354"/>
            <a:ext cx="8948024" cy="1563953"/>
          </a:xfrm>
          <a:prstGeom prst="rect">
            <a:avLst/>
          </a:prstGeom>
          <a:noFill/>
        </p:spPr>
        <p:txBody>
          <a:bodyPr wrap="square" numCol="1" rtlCol="0">
            <a:prstTxWarp prst="textCurveUp">
              <a:avLst>
                <a:gd name="adj" fmla="val 5559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della modestia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Risultato immagini per radici e modestia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420888"/>
            <a:ext cx="5309289" cy="3976844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395536" y="476672"/>
            <a:ext cx="6624736" cy="70788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modestia</a:t>
            </a:r>
            <a:endParaRPr lang="it-IT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331640" y="1484784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 le sue radici</a:t>
            </a:r>
            <a:endParaRPr lang="it-IT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 rot="811590">
            <a:off x="369571" y="3284803"/>
            <a:ext cx="3168352" cy="769441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nell’umiltà</a:t>
            </a:r>
            <a:endParaRPr lang="it-IT" sz="4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827584" y="5085184"/>
            <a:ext cx="3456384" cy="864096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nella povertà</a:t>
            </a:r>
            <a:endParaRPr lang="it-IT" sz="4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187624" y="476672"/>
            <a:ext cx="6624736" cy="936104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modestia</a:t>
            </a:r>
            <a:endParaRPr lang="it-IT" sz="4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39552" y="1916832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non ha pretese …</a:t>
            </a:r>
            <a:endParaRPr lang="it-IT" sz="54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267744" y="3212976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5400" b="1" dirty="0" smtClean="0">
                <a:ln w="1143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 il bene in </a:t>
            </a:r>
            <a:r>
              <a:rPr lang="it-IT" sz="5400" b="1" dirty="0" err="1" smtClean="0">
                <a:ln w="11430"/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silenzio…</a:t>
            </a:r>
            <a:endParaRPr lang="it-IT" sz="5400" b="1" dirty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3568" y="4365104"/>
            <a:ext cx="846043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5400" b="1" dirty="0" smtClean="0">
                <a:ln w="11430">
                  <a:solidFill>
                    <a:srgbClr val="00B0F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è pronta a scomparire</a:t>
            </a:r>
          </a:p>
          <a:p>
            <a:r>
              <a:rPr lang="it-IT" sz="5400" b="1" dirty="0" smtClean="0">
                <a:ln w="11430">
                  <a:solidFill>
                    <a:srgbClr val="00B0F0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nell’ombra …</a:t>
            </a:r>
            <a:endParaRPr lang="it-IT" sz="5400" b="1" dirty="0">
              <a:ln w="11430">
                <a:solidFill>
                  <a:srgbClr val="00B0F0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Vip\Desktop\Immagini MODESTIA\maria-di-nazaret-la-vergine-del-silenz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052736"/>
            <a:ext cx="5067300" cy="506730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11560" y="1340768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Maria</a:t>
            </a:r>
            <a:endParaRPr lang="it-IT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11560" y="3573016"/>
            <a:ext cx="2376264" cy="23639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14000"/>
              </a:lnSpc>
            </a:pPr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modello</a:t>
            </a:r>
          </a:p>
          <a:p>
            <a:pPr>
              <a:lnSpc>
                <a:spcPct val="114000"/>
              </a:lnSpc>
            </a:pPr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</a:t>
            </a:r>
          </a:p>
          <a:p>
            <a:pPr>
              <a:lnSpc>
                <a:spcPct val="114000"/>
              </a:lnSpc>
            </a:pPr>
            <a:r>
              <a:rPr lang="it-IT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modestia </a:t>
            </a:r>
            <a:endParaRPr lang="it-IT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Vip\Desktop\bosco\Schermata-2019-04-30-alle-12.23.43.jpg"/>
          <p:cNvPicPr>
            <a:picLocks noChangeAspect="1" noChangeArrowheads="1"/>
          </p:cNvPicPr>
          <p:nvPr/>
        </p:nvPicPr>
        <p:blipFill>
          <a:blip r:embed="rId2" cstate="print"/>
          <a:srcRect t="34994" r="3479" b="7286"/>
          <a:stretch>
            <a:fillRect/>
          </a:stretch>
        </p:blipFill>
        <p:spPr bwMode="auto">
          <a:xfrm>
            <a:off x="0" y="260649"/>
            <a:ext cx="9144000" cy="6336704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 rot="20451748">
            <a:off x="-15362" y="2942406"/>
            <a:ext cx="9156007" cy="1563953"/>
          </a:xfrm>
          <a:prstGeom prst="rect">
            <a:avLst/>
          </a:prstGeom>
          <a:noFill/>
        </p:spPr>
        <p:txBody>
          <a:bodyPr wrap="square" numCol="1" rtlCol="0">
            <a:prstTxWarp prst="textCurveUp">
              <a:avLst>
                <a:gd name="adj" fmla="val 5559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…sulla</a:t>
            </a: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via dello zelo</a:t>
            </a:r>
            <a:endParaRPr lang="it-IT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0" y="1412776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	</a:t>
            </a:r>
            <a:endParaRPr lang="it-IT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363538">
              <a:buFont typeface="Wingdings" pitchFamily="2" charset="2"/>
              <a:buChar char="Ø"/>
            </a:pP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dare vita al bosco</a:t>
            </a:r>
          </a:p>
          <a:p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di Padre Médaille</a:t>
            </a:r>
            <a:endParaRPr lang="it-IT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8" name="Picture 2" descr="C:\Users\Vip\Desktop\bosco\primavera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3672408" cy="2754306"/>
          </a:xfrm>
          <a:prstGeom prst="rect">
            <a:avLst/>
          </a:prstGeom>
          <a:noFill/>
        </p:spPr>
      </p:pic>
      <p:pic>
        <p:nvPicPr>
          <p:cNvPr id="19460" name="Picture 4" descr="Risultato immagini per libro aperto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33056"/>
            <a:ext cx="4032448" cy="2520280"/>
          </a:xfrm>
          <a:prstGeom prst="rect">
            <a:avLst/>
          </a:prstGeom>
          <a:noFill/>
        </p:spPr>
      </p:pic>
      <p:sp>
        <p:nvSpPr>
          <p:cNvPr id="7" name="CasellaDiTesto 6"/>
          <p:cNvSpPr txBox="1"/>
          <p:nvPr/>
        </p:nvSpPr>
        <p:spPr>
          <a:xfrm>
            <a:off x="4391472" y="4581128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lvl="1" indent="-444500">
              <a:buFont typeface="Wingdings" pitchFamily="2" charset="2"/>
              <a:buChar char="Ø"/>
            </a:pPr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preparare uno studio    sulle virtù proprie</a:t>
            </a:r>
          </a:p>
          <a:p>
            <a:pPr marL="444500" lvl="1" indent="-444500"/>
            <a:r>
              <a:rPr lang="it-IT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del Piccolo Disegno</a:t>
            </a:r>
            <a:endParaRPr lang="it-IT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26064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63538" algn="l"/>
              </a:tabLst>
            </a:pPr>
            <a:r>
              <a:rPr lang="it-IT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Tra le tante proposte: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Vip\Desktop\bosco\35774045032_dd8c294cc4_z_20170722111950648219_20170821131108334203_art_fe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81" y="620688"/>
            <a:ext cx="9108038" cy="5616624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>
            <a:off x="0" y="69269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 vostro zelo sarà sempre proporzionato all’Amore di Dio presente nel vostro cuore</a:t>
            </a:r>
            <a:endParaRPr lang="it-IT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0" y="3140968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Fate che scaturisca </a:t>
            </a:r>
          </a:p>
          <a:p>
            <a:pPr algn="ctr"/>
            <a:r>
              <a:rPr lang="it-IT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da un grande amore</a:t>
            </a:r>
          </a:p>
          <a:p>
            <a:pPr algn="ctr"/>
            <a:r>
              <a:rPr lang="it-IT" sz="4800" b="1" spc="50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 sarà grande!</a:t>
            </a:r>
            <a:endParaRPr lang="it-IT" sz="4800" b="1" spc="50" dirty="0">
              <a:ln w="127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551723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(Padre </a:t>
            </a:r>
            <a:r>
              <a:rPr lang="it-IT" sz="2800" b="1" i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J.P.Médaille</a:t>
            </a:r>
            <a:r>
              <a:rPr lang="it-IT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)</a:t>
            </a:r>
            <a:endParaRPr lang="it-IT" sz="2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Vip\Desktop\bosco\glory-God.jpg"/>
          <p:cNvPicPr>
            <a:picLocks noChangeAspect="1" noChangeArrowheads="1"/>
          </p:cNvPicPr>
          <p:nvPr/>
        </p:nvPicPr>
        <p:blipFill>
          <a:blip r:embed="rId2" cstate="print"/>
          <a:srcRect l="4721"/>
          <a:stretch>
            <a:fillRect/>
          </a:stretch>
        </p:blipFill>
        <p:spPr bwMode="auto">
          <a:xfrm>
            <a:off x="0" y="620688"/>
            <a:ext cx="9192497" cy="5337812"/>
          </a:xfrm>
          <a:prstGeom prst="rect">
            <a:avLst/>
          </a:prstGeom>
          <a:noFill/>
        </p:spPr>
      </p:pic>
      <p:sp>
        <p:nvSpPr>
          <p:cNvPr id="2" name="CasellaDiTesto 1"/>
          <p:cNvSpPr txBox="1"/>
          <p:nvPr/>
        </p:nvSpPr>
        <p:spPr>
          <a:xfrm>
            <a:off x="0" y="2708920"/>
            <a:ext cx="9144000" cy="32815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LANCA" pitchFamily="2" charset="0"/>
              </a:rPr>
              <a:t>Tutto </a:t>
            </a:r>
          </a:p>
          <a:p>
            <a:pPr algn="ctr">
              <a:lnSpc>
                <a:spcPct val="114000"/>
              </a:lnSpc>
            </a:pPr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LANCA" pitchFamily="2" charset="0"/>
              </a:rPr>
              <a:t>deve dire </a:t>
            </a:r>
          </a:p>
          <a:p>
            <a:pPr algn="ctr"/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 BLANCA" pitchFamily="2" charset="0"/>
              </a:rPr>
              <a:t>la gloria di Dio</a:t>
            </a:r>
            <a:endParaRPr lang="it-IT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 BLANCA" pitchFamily="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 rot="21006244">
            <a:off x="611560" y="764704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 Padre Médaille</a:t>
            </a:r>
            <a:endParaRPr lang="it-IT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p\Desktop\ZELO\zelo immaginiNuova cartella (4)\images (23).jf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024336" cy="4752528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467544" y="54868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Modello dello zelo:</a:t>
            </a:r>
            <a:endParaRPr lang="it-IT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427984" y="1556792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San Paolo</a:t>
            </a:r>
            <a:endParaRPr lang="it-IT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 rot="368508">
            <a:off x="3807457" y="2733051"/>
            <a:ext cx="4529991" cy="757959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it-IT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entusiasmo…</a:t>
            </a:r>
            <a:endParaRPr lang="it-IT" sz="4800" dirty="0"/>
          </a:p>
        </p:txBody>
      </p:sp>
      <p:sp>
        <p:nvSpPr>
          <p:cNvPr id="6" name="CasellaDiTesto 5"/>
          <p:cNvSpPr txBox="1"/>
          <p:nvPr/>
        </p:nvSpPr>
        <p:spPr>
          <a:xfrm rot="678260">
            <a:off x="4775369" y="3919674"/>
            <a:ext cx="2890508" cy="891646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</a:bodyPr>
          <a:lstStyle/>
          <a:p>
            <a:r>
              <a:rPr lang="it-IT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passione…</a:t>
            </a:r>
            <a:endParaRPr lang="it-IT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CasellaDiTesto 6"/>
          <p:cNvSpPr txBox="1"/>
          <p:nvPr/>
        </p:nvSpPr>
        <p:spPr>
          <a:xfrm rot="1084583">
            <a:off x="3869410" y="4892244"/>
            <a:ext cx="4456777" cy="821664"/>
          </a:xfrm>
          <a:prstGeom prst="rect">
            <a:avLst/>
          </a:prstGeom>
          <a:noFill/>
        </p:spPr>
        <p:txBody>
          <a:bodyPr wrap="square" rtlCol="0">
            <a:prstTxWarp prst="textCurveUp">
              <a:avLst>
                <a:gd name="adj" fmla="val 47157"/>
              </a:avLst>
            </a:prstTxWarp>
            <a:spAutoFit/>
          </a:bodyPr>
          <a:lstStyle/>
          <a:p>
            <a:r>
              <a:rPr lang="it-IT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instancabilità…</a:t>
            </a:r>
            <a:endParaRPr lang="it-IT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Vip\Desktop\PICCOLI PASSI carità testi e immagini\emmaus-art-by-ladislav-zc3a1borskc3b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5372100" cy="626745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3347864" y="692696"/>
            <a:ext cx="5436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it-IT" sz="4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…Resta</a:t>
            </a:r>
            <a:r>
              <a:rPr lang="it-IT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con noi Signore”</a:t>
            </a:r>
            <a:endParaRPr lang="it-IT" sz="4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231232" y="4653136"/>
            <a:ext cx="6912768" cy="1600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4400" b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…e</a:t>
            </a:r>
            <a:r>
              <a:rPr lang="it-IT" sz="4400" b="1" dirty="0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Lui a noi : </a:t>
            </a:r>
          </a:p>
          <a:p>
            <a:r>
              <a:rPr lang="it-IT" sz="44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     </a:t>
            </a:r>
            <a:r>
              <a:rPr lang="it-IT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“Resta con me!”</a:t>
            </a:r>
            <a:endParaRPr lang="it-IT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95536" y="476672"/>
            <a:ext cx="5832648" cy="60016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Maria e Giuseppe </a:t>
            </a: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ci ottengano dal Figlio</a:t>
            </a: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 essere </a:t>
            </a:r>
          </a:p>
          <a:p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veri discepoli missionari</a:t>
            </a:r>
          </a:p>
          <a:p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della comunione,</a:t>
            </a: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 vivere con </a:t>
            </a:r>
          </a:p>
          <a:p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carità</a:t>
            </a: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cordiale, </a:t>
            </a:r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mitezza,</a:t>
            </a: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profonda </a:t>
            </a:r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umiltà,</a:t>
            </a: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schietta </a:t>
            </a:r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semplicità,</a:t>
            </a: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autentica </a:t>
            </a:r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modestia,</a:t>
            </a:r>
            <a:endParaRPr lang="it-IT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povertà</a:t>
            </a: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capace di condivisione,</a:t>
            </a:r>
          </a:p>
          <a:p>
            <a:r>
              <a:rPr lang="it-IT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zelo</a:t>
            </a:r>
            <a:r>
              <a:rPr lang="it-IT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ardente e instancabile.</a:t>
            </a:r>
            <a:endParaRPr lang="it-IT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4" name="Picture 2" descr="iconaRupnik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76672"/>
            <a:ext cx="4162425" cy="4684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Risultato immagini per grazie&quot;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692696"/>
            <a:ext cx="7488832" cy="5563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p\Desktop\bosco\125928313-d51ba501-a4fb-4d39-b07d-ce1cbb7fcb10.jpg"/>
          <p:cNvPicPr>
            <a:picLocks noChangeAspect="1" noChangeArrowheads="1"/>
          </p:cNvPicPr>
          <p:nvPr/>
        </p:nvPicPr>
        <p:blipFill>
          <a:blip r:embed="rId2" cstate="print"/>
          <a:srcRect l="7456" r="4580"/>
          <a:stretch>
            <a:fillRect/>
          </a:stretch>
        </p:blipFill>
        <p:spPr bwMode="auto">
          <a:xfrm>
            <a:off x="0" y="0"/>
            <a:ext cx="9190968" cy="685800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0" y="2132856"/>
            <a:ext cx="9144000" cy="38815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14000"/>
              </a:lnSpc>
            </a:pPr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Gli alberi del bosco </a:t>
            </a:r>
          </a:p>
          <a:p>
            <a:pPr algn="ctr">
              <a:lnSpc>
                <a:spcPct val="114000"/>
              </a:lnSpc>
            </a:pPr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 Padre Médaille</a:t>
            </a:r>
          </a:p>
          <a:p>
            <a:pPr algn="ctr">
              <a:lnSpc>
                <a:spcPct val="114000"/>
              </a:lnSpc>
            </a:pPr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sono diventati tantissimi</a:t>
            </a:r>
          </a:p>
          <a:p>
            <a:pPr algn="ctr">
              <a:lnSpc>
                <a:spcPct val="114000"/>
              </a:lnSpc>
            </a:pPr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 sparsi nel mondo</a:t>
            </a:r>
            <a:endParaRPr lang="it-IT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ip\Downloads\20191213_183226 (2).jpg"/>
          <p:cNvPicPr>
            <a:picLocks noChangeAspect="1" noChangeArrowheads="1"/>
          </p:cNvPicPr>
          <p:nvPr/>
        </p:nvPicPr>
        <p:blipFill>
          <a:blip r:embed="rId2" cstate="print"/>
          <a:srcRect l="57727" t="18366" r="6438" b="14030"/>
          <a:stretch>
            <a:fillRect/>
          </a:stretch>
        </p:blipFill>
        <p:spPr bwMode="auto">
          <a:xfrm rot="912958">
            <a:off x="4834955" y="569900"/>
            <a:ext cx="4133340" cy="5848196"/>
          </a:xfrm>
          <a:prstGeom prst="rect">
            <a:avLst/>
          </a:prstGeom>
          <a:noFill/>
        </p:spPr>
      </p:pic>
      <p:pic>
        <p:nvPicPr>
          <p:cNvPr id="4" name="Picture 2" descr="C:\Users\Vip\Downloads\20191213_183226 (2).jpg"/>
          <p:cNvPicPr>
            <a:picLocks noChangeAspect="1" noChangeArrowheads="1"/>
          </p:cNvPicPr>
          <p:nvPr/>
        </p:nvPicPr>
        <p:blipFill>
          <a:blip r:embed="rId2" cstate="print"/>
          <a:srcRect l="17714" t="12023" r="3008" b="8699"/>
          <a:stretch>
            <a:fillRect/>
          </a:stretch>
        </p:blipFill>
        <p:spPr bwMode="auto">
          <a:xfrm>
            <a:off x="9756576" y="1628800"/>
            <a:ext cx="9144000" cy="685800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51520" y="836712"/>
            <a:ext cx="4176464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it-IT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 sulle virtù  è nata </a:t>
            </a:r>
            <a:r>
              <a:rPr lang="it-IT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 Collana</a:t>
            </a:r>
            <a:endParaRPr lang="it-IT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79512" y="2564904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 pitchFamily="34" charset="0"/>
              </a:rPr>
              <a:t>A piccoli passi</a:t>
            </a:r>
            <a:endParaRPr lang="it-IT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51520" y="4365104"/>
            <a:ext cx="4824536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Sette passi </a:t>
            </a:r>
          </a:p>
          <a:p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sulla via</a:t>
            </a:r>
          </a:p>
          <a:p>
            <a:r>
              <a:rPr lang="it-IT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 Piccolo Disegno</a:t>
            </a:r>
            <a:endParaRPr lang="it-IT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764705"/>
            <a:ext cx="9144000" cy="10849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14000"/>
              </a:lnSpc>
            </a:pPr>
            <a:r>
              <a:rPr lang="it-IT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Testi di riferimento: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0" y="2492896"/>
            <a:ext cx="9144000" cy="36625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789113" lvl="1" indent="-887413">
              <a:buFont typeface="Arial" pitchFamily="34" charset="0"/>
              <a:buChar char="•"/>
            </a:pPr>
            <a:r>
              <a:rPr lang="it-IT" sz="4800" b="1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 Parola di Dio</a:t>
            </a:r>
          </a:p>
          <a:p>
            <a:pPr marL="1789113" lvl="1" indent="-887413">
              <a:buFont typeface="Arial" pitchFamily="34" charset="0"/>
              <a:buChar char="•"/>
            </a:pPr>
            <a:r>
              <a:rPr lang="it-IT" sz="4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 Testi primitivi</a:t>
            </a:r>
          </a:p>
          <a:p>
            <a:pPr marL="1789113" lvl="1" indent="-887413">
              <a:buFont typeface="Arial" pitchFamily="34" charset="0"/>
              <a:buChar char="•"/>
            </a:pPr>
            <a:r>
              <a:rPr lang="it-IT" sz="4800" b="1" dirty="0" smtClean="0">
                <a:ln w="11430"/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 Esortazioni apostoliche </a:t>
            </a:r>
            <a:r>
              <a:rPr lang="it-IT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</a:t>
            </a:r>
            <a:r>
              <a:rPr lang="it-IT" sz="4000" b="1" i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Evangelii</a:t>
            </a:r>
            <a:r>
              <a:rPr lang="it-IT" sz="4000" b="1" i="1" dirty="0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4000" b="1" i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Gaudium</a:t>
            </a:r>
            <a:endParaRPr lang="it-IT" sz="4000" b="1" i="1" dirty="0" smtClean="0">
              <a:ln w="11430"/>
              <a:solidFill>
                <a:srgbClr val="FFFF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1250950" lvl="1" indent="-349250"/>
            <a:r>
              <a:rPr lang="it-IT" sz="4000" b="1" i="1" dirty="0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	</a:t>
            </a:r>
            <a:r>
              <a:rPr lang="it-IT" sz="4000" b="1" i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Gaudete</a:t>
            </a:r>
            <a:r>
              <a:rPr lang="it-IT" sz="4000" b="1" i="1" dirty="0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4000" b="1" i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et</a:t>
            </a:r>
            <a:r>
              <a:rPr lang="it-IT" sz="4000" b="1" i="1" dirty="0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4000" b="1" i="1" dirty="0" err="1" smtClean="0">
                <a:ln w="11430"/>
                <a:solidFill>
                  <a:srgbClr val="FFFF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Exsultate</a:t>
            </a:r>
            <a:endParaRPr lang="it-IT" sz="4000" b="1" i="1" dirty="0">
              <a:ln w="11430"/>
              <a:solidFill>
                <a:srgbClr val="FFFF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0" y="692696"/>
            <a:ext cx="9144000" cy="55657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114000"/>
              </a:lnSpc>
            </a:pPr>
            <a:r>
              <a:rPr lang="it-IT" sz="5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Tutti </a:t>
            </a:r>
          </a:p>
          <a:p>
            <a:pPr algn="ctr">
              <a:lnSpc>
                <a:spcPct val="114000"/>
              </a:lnSpc>
            </a:pPr>
            <a:r>
              <a:rPr lang="it-IT" sz="5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siamo chiamati ad essere santi,</a:t>
            </a:r>
            <a:r>
              <a:rPr lang="it-IT" sz="5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vivendo con amore </a:t>
            </a:r>
          </a:p>
          <a:p>
            <a:pPr algn="ctr">
              <a:lnSpc>
                <a:spcPct val="114000"/>
              </a:lnSpc>
            </a:pPr>
            <a:r>
              <a:rPr lang="it-IT" sz="5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servizio dei fratelli </a:t>
            </a:r>
          </a:p>
          <a:p>
            <a:pPr algn="ctr">
              <a:lnSpc>
                <a:spcPct val="114000"/>
              </a:lnSpc>
            </a:pPr>
            <a:r>
              <a:rPr lang="it-IT" sz="5200" b="1" dirty="0" smtClean="0">
                <a:ln w="11430"/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nelle </a:t>
            </a:r>
          </a:p>
          <a:p>
            <a:pPr algn="ctr">
              <a:lnSpc>
                <a:spcPct val="114000"/>
              </a:lnSpc>
            </a:pPr>
            <a:r>
              <a:rPr lang="it-IT" sz="5200" b="1" dirty="0" smtClean="0">
                <a:ln w="11430"/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occupazioni di ogni </a:t>
            </a:r>
            <a:r>
              <a:rPr lang="it-IT" sz="5200" b="1" dirty="0" err="1" smtClean="0">
                <a:ln w="11430"/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giorno…</a:t>
            </a:r>
            <a:endParaRPr lang="it-IT" sz="5200" b="1" dirty="0" smtClean="0">
              <a:ln w="11430"/>
              <a:solidFill>
                <a:srgbClr val="FFFF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54868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Secondo il Cardinal Martini</a:t>
            </a:r>
          </a:p>
          <a:p>
            <a:pPr algn="ctr"/>
            <a:r>
              <a:rPr lang="it-IT" sz="5400" b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 virtù consentono di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0" y="2636912"/>
            <a:ext cx="9144000" cy="346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69988" lvl="1" indent="-712788" algn="ctr">
              <a:lnSpc>
                <a:spcPct val="114000"/>
              </a:lnSpc>
            </a:pPr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dare il meglio di sé</a:t>
            </a:r>
          </a:p>
          <a:p>
            <a:pPr marL="1169988" lvl="1" indent="-712788" algn="ctr">
              <a:lnSpc>
                <a:spcPct val="114000"/>
              </a:lnSpc>
            </a:pPr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FF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tendere verso il bene</a:t>
            </a:r>
          </a:p>
          <a:p>
            <a:pPr marL="1169988" lvl="1" indent="-712788" algn="ctr">
              <a:lnSpc>
                <a:spcPct val="114000"/>
              </a:lnSpc>
            </a:pPr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66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ricercarlo e sceglierlo</a:t>
            </a:r>
          </a:p>
          <a:p>
            <a:pPr marL="1169988" lvl="1" indent="-712788" algn="ctr">
              <a:lnSpc>
                <a:spcPct val="114000"/>
              </a:lnSpc>
            </a:pPr>
            <a:r>
              <a:rPr lang="it-IT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CC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tradurlo in azioni concrete </a:t>
            </a:r>
            <a:endParaRPr lang="it-IT" sz="4800" dirty="0">
              <a:solidFill>
                <a:srgbClr val="CCCC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2643</TotalTime>
  <Words>427</Words>
  <Application>Microsoft Office PowerPoint</Application>
  <PresentationFormat>Presentazione su schermo (4:3)</PresentationFormat>
  <Paragraphs>162</Paragraphs>
  <Slides>45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52" baseType="lpstr">
      <vt:lpstr>AR BLANCA</vt:lpstr>
      <vt:lpstr>Arial</vt:lpstr>
      <vt:lpstr>Arial Narrow</vt:lpstr>
      <vt:lpstr>Calibri</vt:lpstr>
      <vt:lpstr>Wingdings</vt:lpstr>
      <vt:lpstr>Tema di Office</vt:lpstr>
      <vt:lpstr>Presentazione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Vip</dc:creator>
  <cp:lastModifiedBy>Utente Windows</cp:lastModifiedBy>
  <cp:revision>258</cp:revision>
  <dcterms:created xsi:type="dcterms:W3CDTF">2019-12-13T09:28:43Z</dcterms:created>
  <dcterms:modified xsi:type="dcterms:W3CDTF">2019-12-30T10:09:08Z</dcterms:modified>
</cp:coreProperties>
</file>